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Lst>
  <p:sldSz cx="42803763" cy="30275213"/>
  <p:notesSz cx="6858000" cy="9144000"/>
  <p:defaultTextStyle>
    <a:defPPr>
      <a:defRPr lang="en-US"/>
    </a:defPPr>
    <a:lvl1pPr marL="0" algn="l" defTabSz="3507730" rtl="0" eaLnBrk="1" latinLnBrk="0" hangingPunct="1">
      <a:defRPr sz="6905" kern="1200">
        <a:solidFill>
          <a:schemeClr val="tx1"/>
        </a:solidFill>
        <a:latin typeface="+mn-lt"/>
        <a:ea typeface="+mn-ea"/>
        <a:cs typeface="+mn-cs"/>
      </a:defRPr>
    </a:lvl1pPr>
    <a:lvl2pPr marL="1753865" algn="l" defTabSz="3507730" rtl="0" eaLnBrk="1" latinLnBrk="0" hangingPunct="1">
      <a:defRPr sz="6905" kern="1200">
        <a:solidFill>
          <a:schemeClr val="tx1"/>
        </a:solidFill>
        <a:latin typeface="+mn-lt"/>
        <a:ea typeface="+mn-ea"/>
        <a:cs typeface="+mn-cs"/>
      </a:defRPr>
    </a:lvl2pPr>
    <a:lvl3pPr marL="3507730" algn="l" defTabSz="3507730" rtl="0" eaLnBrk="1" latinLnBrk="0" hangingPunct="1">
      <a:defRPr sz="6905" kern="1200">
        <a:solidFill>
          <a:schemeClr val="tx1"/>
        </a:solidFill>
        <a:latin typeface="+mn-lt"/>
        <a:ea typeface="+mn-ea"/>
        <a:cs typeface="+mn-cs"/>
      </a:defRPr>
    </a:lvl3pPr>
    <a:lvl4pPr marL="5261595" algn="l" defTabSz="3507730" rtl="0" eaLnBrk="1" latinLnBrk="0" hangingPunct="1">
      <a:defRPr sz="6905" kern="1200">
        <a:solidFill>
          <a:schemeClr val="tx1"/>
        </a:solidFill>
        <a:latin typeface="+mn-lt"/>
        <a:ea typeface="+mn-ea"/>
        <a:cs typeface="+mn-cs"/>
      </a:defRPr>
    </a:lvl4pPr>
    <a:lvl5pPr marL="7015460" algn="l" defTabSz="3507730" rtl="0" eaLnBrk="1" latinLnBrk="0" hangingPunct="1">
      <a:defRPr sz="6905" kern="1200">
        <a:solidFill>
          <a:schemeClr val="tx1"/>
        </a:solidFill>
        <a:latin typeface="+mn-lt"/>
        <a:ea typeface="+mn-ea"/>
        <a:cs typeface="+mn-cs"/>
      </a:defRPr>
    </a:lvl5pPr>
    <a:lvl6pPr marL="8769325" algn="l" defTabSz="3507730" rtl="0" eaLnBrk="1" latinLnBrk="0" hangingPunct="1">
      <a:defRPr sz="6905" kern="1200">
        <a:solidFill>
          <a:schemeClr val="tx1"/>
        </a:solidFill>
        <a:latin typeface="+mn-lt"/>
        <a:ea typeface="+mn-ea"/>
        <a:cs typeface="+mn-cs"/>
      </a:defRPr>
    </a:lvl6pPr>
    <a:lvl7pPr marL="10523190" algn="l" defTabSz="3507730" rtl="0" eaLnBrk="1" latinLnBrk="0" hangingPunct="1">
      <a:defRPr sz="6905" kern="1200">
        <a:solidFill>
          <a:schemeClr val="tx1"/>
        </a:solidFill>
        <a:latin typeface="+mn-lt"/>
        <a:ea typeface="+mn-ea"/>
        <a:cs typeface="+mn-cs"/>
      </a:defRPr>
    </a:lvl7pPr>
    <a:lvl8pPr marL="12277054" algn="l" defTabSz="3507730" rtl="0" eaLnBrk="1" latinLnBrk="0" hangingPunct="1">
      <a:defRPr sz="6905" kern="1200">
        <a:solidFill>
          <a:schemeClr val="tx1"/>
        </a:solidFill>
        <a:latin typeface="+mn-lt"/>
        <a:ea typeface="+mn-ea"/>
        <a:cs typeface="+mn-cs"/>
      </a:defRPr>
    </a:lvl8pPr>
    <a:lvl9pPr marL="14030919" algn="l" defTabSz="3507730" rtl="0" eaLnBrk="1" latinLnBrk="0" hangingPunct="1">
      <a:defRPr sz="6905"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C6CF341-0DEC-15BE-CC39-D899E0618F81}" name="WEBSTER, Jo (BARTS HEALTH NHS TRUST)" initials="WT" userId="S::jo.webster@nhs.net::46fb5a17-1354-4aba-b2c1-ea5b4a3d676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9CC40D-5A9A-F846-04A2-D184D0DDB8EB}" v="210" dt="2023-05-21T15:01:05.503"/>
    <p1510:client id="{0348BF1D-3022-C2C0-88CB-F7FE112D1154}" v="3" dt="2023-05-23T14:50:49.142"/>
    <p1510:client id="{0604023B-F438-8736-DDC3-2FF750043100}" v="161" dt="2023-06-01T11:50:47.348"/>
    <p1510:client id="{5A495FD0-060B-47C5-D0F2-8E65BA6859A6}" v="194" dt="2023-06-01T17:06:31.055"/>
    <p1510:client id="{72217AE7-8AD7-60B5-D287-6A9D40DE830D}" v="70" dt="2023-06-02T11:43:39.051"/>
    <p1510:client id="{76677AC2-5425-34F6-F557-B505F8274477}" v="90" dt="2023-06-01T15:27:44.829"/>
    <p1510:client id="{98ECF011-D561-B433-2246-EFB860FABD37}" v="12" dt="2023-06-01T14:29:50.587"/>
    <p1510:client id="{A9C64672-B01E-9F82-5A29-5A35B29A9938}" v="1132" dt="2023-06-02T12:12:25.889"/>
    <p1510:client id="{AAFBBD3B-1D95-E027-D840-4E9EC1A49C67}" v="29" dt="2023-06-01T12:08:03.463"/>
    <p1510:client id="{C2AC5050-DBC3-EBD4-6FE0-7BBF5B498426}" v="484" dt="2023-05-28T16:57:34.136"/>
    <p1510:client id="{C2C756CD-A825-72A6-D4B0-E39A359079B4}" v="6" dt="2023-05-23T11:26:22.20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20" d="100"/>
          <a:sy n="20" d="100"/>
        </p:scale>
        <p:origin x="556" y="-3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8/10/relationships/authors" Target="authors.xml"/><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t" anchorCtr="1"/>
          <a:lstStyle/>
          <a:p>
            <a:pPr>
              <a:defRPr sz="1400" b="1" i="0" u="none" strike="noStrike" kern="1200" baseline="0">
                <a:solidFill>
                  <a:schemeClr val="tx2"/>
                </a:solidFill>
                <a:latin typeface="Arial" panose="020B0604020202020204" pitchFamily="34" charset="0"/>
                <a:ea typeface="+mn-ea"/>
                <a:cs typeface="Arial" panose="020B0604020202020204" pitchFamily="34" charset="0"/>
              </a:defRPr>
            </a:pPr>
            <a:r>
              <a:rPr lang="en-US" sz="1600" i="1">
                <a:solidFill>
                  <a:srgbClr val="575756"/>
                </a:solidFill>
                <a:latin typeface="Arial" panose="020B0604020202020204" pitchFamily="34" charset="0"/>
                <a:cs typeface="Arial" panose="020B0604020202020204" pitchFamily="34" charset="0"/>
              </a:rPr>
              <a:t>“This session has made me feel more confident in managing the condition”</a:t>
            </a:r>
          </a:p>
        </c:rich>
      </c:tx>
      <c:layout>
        <c:manualLayout>
          <c:xMode val="edge"/>
          <c:yMode val="edge"/>
          <c:x val="9.6241537278236547E-2"/>
          <c:y val="3.3361883395886631E-2"/>
        </c:manualLayout>
      </c:layout>
      <c:overlay val="0"/>
      <c:spPr>
        <a:noFill/>
        <a:ln>
          <a:noFill/>
        </a:ln>
        <a:effectLst/>
      </c:spPr>
      <c:txPr>
        <a:bodyPr rot="0" spcFirstLastPara="1" vertOverflow="ellipsis" vert="horz" wrap="square" anchor="t" anchorCtr="1"/>
        <a:lstStyle/>
        <a:p>
          <a:pPr>
            <a:defRPr sz="1400" b="1" i="0" u="none" strike="noStrike" kern="1200" baseline="0">
              <a:solidFill>
                <a:schemeClr val="tx2"/>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1.9943021061479074E-2"/>
          <c:y val="0.21532993261141972"/>
          <c:w val="0.94667008472250735"/>
          <c:h val="0.72404713118936148"/>
        </c:manualLayout>
      </c:layout>
      <c:barChart>
        <c:barDir val="col"/>
        <c:grouping val="clustered"/>
        <c:varyColors val="0"/>
        <c:ser>
          <c:idx val="0"/>
          <c:order val="0"/>
          <c:tx>
            <c:strRef>
              <c:f>Sheet1!$B$1</c:f>
              <c:strCache>
                <c:ptCount val="1"/>
                <c:pt idx="0">
                  <c:v>Yes</c:v>
                </c:pt>
              </c:strCache>
            </c:strRef>
          </c:tx>
          <c:spPr>
            <a:solidFill>
              <a:srgbClr val="0060A8"/>
            </a:solidFill>
            <a:ln>
              <a:noFill/>
            </a:ln>
            <a:effectLst/>
          </c:spPr>
          <c:invertIfNegative val="0"/>
          <c:dLbls>
            <c:delete val="1"/>
          </c:dLbls>
          <c:cat>
            <c:strRef>
              <c:f>Sheet1!$A$2:$A$3</c:f>
              <c:strCache>
                <c:ptCount val="2"/>
                <c:pt idx="0">
                  <c:v>Day to day</c:v>
                </c:pt>
                <c:pt idx="1">
                  <c:v>In emergencies</c:v>
                </c:pt>
              </c:strCache>
            </c:strRef>
          </c:cat>
          <c:val>
            <c:numRef>
              <c:f>Sheet1!$B$2:$B$3</c:f>
              <c:numCache>
                <c:formatCode>General</c:formatCode>
                <c:ptCount val="2"/>
                <c:pt idx="0">
                  <c:v>112</c:v>
                </c:pt>
                <c:pt idx="1">
                  <c:v>128</c:v>
                </c:pt>
              </c:numCache>
            </c:numRef>
          </c:val>
          <c:extLst>
            <c:ext xmlns:c16="http://schemas.microsoft.com/office/drawing/2014/chart" uri="{C3380CC4-5D6E-409C-BE32-E72D297353CC}">
              <c16:uniqueId val="{00000000-AA5B-4A57-8F99-927382B6C7C7}"/>
            </c:ext>
          </c:extLst>
        </c:ser>
        <c:ser>
          <c:idx val="1"/>
          <c:order val="1"/>
          <c:tx>
            <c:strRef>
              <c:f>Sheet1!$C$1</c:f>
              <c:strCache>
                <c:ptCount val="1"/>
                <c:pt idx="0">
                  <c:v>Still have questions</c:v>
                </c:pt>
              </c:strCache>
            </c:strRef>
          </c:tx>
          <c:spPr>
            <a:solidFill>
              <a:srgbClr val="FFFF00"/>
            </a:solidFill>
            <a:ln>
              <a:noFill/>
            </a:ln>
            <a:effectLst/>
          </c:spPr>
          <c:invertIfNegative val="0"/>
          <c:dLbls>
            <c:delete val="1"/>
          </c:dLbls>
          <c:cat>
            <c:strRef>
              <c:f>Sheet1!$A$2:$A$3</c:f>
              <c:strCache>
                <c:ptCount val="2"/>
                <c:pt idx="0">
                  <c:v>Day to day</c:v>
                </c:pt>
                <c:pt idx="1">
                  <c:v>In emergencies</c:v>
                </c:pt>
              </c:strCache>
            </c:strRef>
          </c:cat>
          <c:val>
            <c:numRef>
              <c:f>Sheet1!$C$2:$C$3</c:f>
              <c:numCache>
                <c:formatCode>General</c:formatCode>
                <c:ptCount val="2"/>
                <c:pt idx="0">
                  <c:v>4</c:v>
                </c:pt>
                <c:pt idx="1">
                  <c:v>6</c:v>
                </c:pt>
              </c:numCache>
            </c:numRef>
          </c:val>
          <c:extLst>
            <c:ext xmlns:c16="http://schemas.microsoft.com/office/drawing/2014/chart" uri="{C3380CC4-5D6E-409C-BE32-E72D297353CC}">
              <c16:uniqueId val="{00000001-AA5B-4A57-8F99-927382B6C7C7}"/>
            </c:ext>
          </c:extLst>
        </c:ser>
        <c:ser>
          <c:idx val="3"/>
          <c:order val="2"/>
          <c:tx>
            <c:strRef>
              <c:f>Sheet1!$D$1</c:f>
              <c:strCache>
                <c:ptCount val="1"/>
                <c:pt idx="0">
                  <c:v>No</c:v>
                </c:pt>
              </c:strCache>
            </c:strRef>
          </c:tx>
          <c:spPr>
            <a:solidFill>
              <a:srgbClr val="FFC000"/>
            </a:solidFill>
            <a:ln>
              <a:noFill/>
            </a:ln>
            <a:effectLst/>
          </c:spPr>
          <c:invertIfNegative val="0"/>
          <c:dLbls>
            <c:delete val="1"/>
          </c:dLbls>
          <c:cat>
            <c:strRef>
              <c:f>Sheet1!$A$2:$A$3</c:f>
              <c:strCache>
                <c:ptCount val="2"/>
                <c:pt idx="0">
                  <c:v>Day to day</c:v>
                </c:pt>
                <c:pt idx="1">
                  <c:v>In emergencies</c:v>
                </c:pt>
              </c:strCache>
            </c:strRef>
          </c:cat>
          <c:val>
            <c:numRef>
              <c:f>Sheet1!$D$2:$D$3</c:f>
              <c:numCache>
                <c:formatCode>General</c:formatCode>
                <c:ptCount val="2"/>
                <c:pt idx="0">
                  <c:v>14</c:v>
                </c:pt>
                <c:pt idx="1">
                  <c:v>7</c:v>
                </c:pt>
              </c:numCache>
            </c:numRef>
          </c:val>
          <c:extLst>
            <c:ext xmlns:c16="http://schemas.microsoft.com/office/drawing/2014/chart" uri="{C3380CC4-5D6E-409C-BE32-E72D297353CC}">
              <c16:uniqueId val="{00000002-AA5B-4A57-8F99-927382B6C7C7}"/>
            </c:ext>
          </c:extLst>
        </c:ser>
        <c:dLbls>
          <c:dLblPos val="inEnd"/>
          <c:showLegendKey val="0"/>
          <c:showVal val="1"/>
          <c:showCatName val="0"/>
          <c:showSerName val="0"/>
          <c:showPercent val="0"/>
          <c:showBubbleSize val="0"/>
        </c:dLbls>
        <c:gapWidth val="105"/>
        <c:axId val="130534400"/>
        <c:axId val="97236608"/>
      </c:barChart>
      <c:catAx>
        <c:axId val="130534400"/>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2"/>
                </a:solidFill>
                <a:latin typeface="Arial" panose="020B0604020202020204" pitchFamily="34" charset="0"/>
                <a:ea typeface="+mn-ea"/>
                <a:cs typeface="Arial" panose="020B0604020202020204" pitchFamily="34" charset="0"/>
              </a:defRPr>
            </a:pPr>
            <a:endParaRPr lang="en-US"/>
          </a:p>
        </c:txPr>
        <c:crossAx val="97236608"/>
        <c:crosses val="autoZero"/>
        <c:auto val="1"/>
        <c:lblAlgn val="ctr"/>
        <c:lblOffset val="100"/>
        <c:noMultiLvlLbl val="0"/>
      </c:catAx>
      <c:valAx>
        <c:axId val="97236608"/>
        <c:scaling>
          <c:orientation val="minMax"/>
        </c:scaling>
        <c:delete val="0"/>
        <c:axPos val="l"/>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high"/>
        <c:spPr>
          <a:noFill/>
          <a:ln>
            <a:noFill/>
          </a:ln>
          <a:effectLst/>
        </c:spPr>
        <c:txPr>
          <a:bodyPr rot="-60000000" spcFirstLastPara="1" vertOverflow="ellipsis" vert="horz" wrap="square" anchor="ctr" anchorCtr="1"/>
          <a:lstStyle/>
          <a:p>
            <a:pPr>
              <a:defRPr sz="1000" b="0" i="0" u="none" strike="noStrike" kern="1200" baseline="0">
                <a:solidFill>
                  <a:schemeClr val="bg1">
                    <a:lumMod val="65000"/>
                  </a:schemeClr>
                </a:solidFill>
                <a:latin typeface="Arial" panose="020B0604020202020204" pitchFamily="34" charset="0"/>
                <a:ea typeface="+mn-ea"/>
                <a:cs typeface="Arial" panose="020B0604020202020204" pitchFamily="34" charset="0"/>
              </a:defRPr>
            </a:pPr>
            <a:endParaRPr lang="en-US"/>
          </a:p>
        </c:txPr>
        <c:crossAx val="1305344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bg1">
                  <a:lumMod val="65000"/>
                </a:schemeClr>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lumMod val="95000"/>
      </a:schemeClr>
    </a:solidFill>
    <a:ln>
      <a:noFill/>
    </a:ln>
    <a:effectLst/>
  </c:spPr>
  <c:txPr>
    <a:bodyPr/>
    <a:lstStyle/>
    <a:p>
      <a:pPr>
        <a:defRPr/>
      </a:pPr>
      <a:endParaRPr lang="en-US"/>
    </a:p>
  </c:txPr>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r>
              <a:rPr lang="en-US" sz="1600" i="1">
                <a:solidFill>
                  <a:srgbClr val="575756"/>
                </a:solidFill>
                <a:latin typeface="Arial" panose="020B0604020202020204" pitchFamily="34" charset="0"/>
                <a:cs typeface="Arial" panose="020B0604020202020204" pitchFamily="34" charset="0"/>
              </a:rPr>
              <a:t>“This session has helped me understand the condition better”</a:t>
            </a:r>
          </a:p>
        </c:rich>
      </c:tx>
      <c:layout>
        <c:manualLayout>
          <c:xMode val="edge"/>
          <c:yMode val="edge"/>
          <c:x val="0.20924988921637638"/>
          <c:y val="2.9301020690673509E-2"/>
        </c:manualLayout>
      </c:layout>
      <c:overlay val="0"/>
      <c:spPr>
        <a:noFill/>
        <a:ln>
          <a:noFill/>
        </a:ln>
        <a:effectLst/>
      </c:spPr>
      <c:txPr>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endParaRPr lang="en-US"/>
        </a:p>
      </c:txPr>
    </c:title>
    <c:autoTitleDeleted val="0"/>
    <c:plotArea>
      <c:layout>
        <c:manualLayout>
          <c:layoutTarget val="inner"/>
          <c:xMode val="edge"/>
          <c:yMode val="edge"/>
          <c:x val="1.1040359359350549E-2"/>
          <c:y val="1.6234834393753245E-2"/>
          <c:w val="0.94095363711925295"/>
          <c:h val="0.75251789673088665"/>
        </c:manualLayout>
      </c:layout>
      <c:barChart>
        <c:barDir val="col"/>
        <c:grouping val="clustered"/>
        <c:varyColors val="0"/>
        <c:ser>
          <c:idx val="0"/>
          <c:order val="0"/>
          <c:tx>
            <c:strRef>
              <c:f>Sheet1!$B$1</c:f>
              <c:strCache>
                <c:ptCount val="1"/>
                <c:pt idx="0">
                  <c:v>Yes</c:v>
                </c:pt>
              </c:strCache>
            </c:strRef>
          </c:tx>
          <c:spPr>
            <a:solidFill>
              <a:srgbClr val="0060A8"/>
            </a:solidFill>
            <a:ln>
              <a:noFill/>
            </a:ln>
            <a:effectLst/>
          </c:spPr>
          <c:invertIfNegative val="0"/>
          <c:dLbls>
            <c:delete val="1"/>
          </c:dLbls>
          <c:cat>
            <c:strRef>
              <c:f>Sheet1!$A$2:$A$6</c:f>
              <c:strCache>
                <c:ptCount val="5"/>
                <c:pt idx="0">
                  <c:v>What asthma is</c:v>
                </c:pt>
                <c:pt idx="1">
                  <c:v>what causes it</c:v>
                </c:pt>
                <c:pt idx="2">
                  <c:v>How to treat it</c:v>
                </c:pt>
                <c:pt idx="3">
                  <c:v>When to seek help</c:v>
                </c:pt>
                <c:pt idx="4">
                  <c:v>Where to seek help</c:v>
                </c:pt>
              </c:strCache>
            </c:strRef>
          </c:cat>
          <c:val>
            <c:numRef>
              <c:f>Sheet1!$B$2:$B$6</c:f>
              <c:numCache>
                <c:formatCode>General</c:formatCode>
                <c:ptCount val="5"/>
                <c:pt idx="0">
                  <c:v>128</c:v>
                </c:pt>
                <c:pt idx="1">
                  <c:v>123</c:v>
                </c:pt>
                <c:pt idx="2">
                  <c:v>127</c:v>
                </c:pt>
                <c:pt idx="3">
                  <c:v>120</c:v>
                </c:pt>
                <c:pt idx="4">
                  <c:v>109</c:v>
                </c:pt>
              </c:numCache>
            </c:numRef>
          </c:val>
          <c:extLst>
            <c:ext xmlns:c16="http://schemas.microsoft.com/office/drawing/2014/chart" uri="{C3380CC4-5D6E-409C-BE32-E72D297353CC}">
              <c16:uniqueId val="{00000000-CC57-4207-9220-EC17016CE34E}"/>
            </c:ext>
          </c:extLst>
        </c:ser>
        <c:ser>
          <c:idx val="1"/>
          <c:order val="1"/>
          <c:tx>
            <c:strRef>
              <c:f>Sheet1!$C$1</c:f>
              <c:strCache>
                <c:ptCount val="1"/>
                <c:pt idx="0">
                  <c:v>Still have Questions</c:v>
                </c:pt>
              </c:strCache>
            </c:strRef>
          </c:tx>
          <c:spPr>
            <a:solidFill>
              <a:srgbClr val="FFFF00"/>
            </a:solidFill>
            <a:ln>
              <a:noFill/>
            </a:ln>
            <a:effectLst/>
          </c:spPr>
          <c:invertIfNegative val="0"/>
          <c:dLbls>
            <c:delete val="1"/>
          </c:dLbls>
          <c:cat>
            <c:strRef>
              <c:f>Sheet1!$A$2:$A$6</c:f>
              <c:strCache>
                <c:ptCount val="5"/>
                <c:pt idx="0">
                  <c:v>What asthma is</c:v>
                </c:pt>
                <c:pt idx="1">
                  <c:v>what causes it</c:v>
                </c:pt>
                <c:pt idx="2">
                  <c:v>How to treat it</c:v>
                </c:pt>
                <c:pt idx="3">
                  <c:v>When to seek help</c:v>
                </c:pt>
                <c:pt idx="4">
                  <c:v>Where to seek help</c:v>
                </c:pt>
              </c:strCache>
            </c:strRef>
          </c:cat>
          <c:val>
            <c:numRef>
              <c:f>Sheet1!$C$2:$C$6</c:f>
              <c:numCache>
                <c:formatCode>General</c:formatCode>
                <c:ptCount val="5"/>
                <c:pt idx="0">
                  <c:v>0</c:v>
                </c:pt>
                <c:pt idx="1">
                  <c:v>1</c:v>
                </c:pt>
                <c:pt idx="2">
                  <c:v>5</c:v>
                </c:pt>
                <c:pt idx="3">
                  <c:v>3</c:v>
                </c:pt>
                <c:pt idx="4">
                  <c:v>1</c:v>
                </c:pt>
              </c:numCache>
            </c:numRef>
          </c:val>
          <c:extLst>
            <c:ext xmlns:c16="http://schemas.microsoft.com/office/drawing/2014/chart" uri="{C3380CC4-5D6E-409C-BE32-E72D297353CC}">
              <c16:uniqueId val="{00000001-CC57-4207-9220-EC17016CE34E}"/>
            </c:ext>
          </c:extLst>
        </c:ser>
        <c:ser>
          <c:idx val="2"/>
          <c:order val="2"/>
          <c:tx>
            <c:strRef>
              <c:f>Sheet1!$D$1</c:f>
              <c:strCache>
                <c:ptCount val="1"/>
                <c:pt idx="0">
                  <c:v>No</c:v>
                </c:pt>
              </c:strCache>
            </c:strRef>
          </c:tx>
          <c:spPr>
            <a:solidFill>
              <a:srgbClr val="FFC000"/>
            </a:solidFill>
            <a:ln>
              <a:noFill/>
            </a:ln>
            <a:effectLst/>
          </c:spPr>
          <c:invertIfNegative val="0"/>
          <c:dLbls>
            <c:delete val="1"/>
          </c:dLbls>
          <c:cat>
            <c:strRef>
              <c:f>Sheet1!$A$2:$A$6</c:f>
              <c:strCache>
                <c:ptCount val="5"/>
                <c:pt idx="0">
                  <c:v>What asthma is</c:v>
                </c:pt>
                <c:pt idx="1">
                  <c:v>what causes it</c:v>
                </c:pt>
                <c:pt idx="2">
                  <c:v>How to treat it</c:v>
                </c:pt>
                <c:pt idx="3">
                  <c:v>When to seek help</c:v>
                </c:pt>
                <c:pt idx="4">
                  <c:v>Where to seek help</c:v>
                </c:pt>
              </c:strCache>
            </c:strRef>
          </c:cat>
          <c:val>
            <c:numRef>
              <c:f>Sheet1!$D$2:$D$6</c:f>
              <c:numCache>
                <c:formatCode>General</c:formatCode>
                <c:ptCount val="5"/>
                <c:pt idx="0">
                  <c:v>6</c:v>
                </c:pt>
                <c:pt idx="1">
                  <c:v>11</c:v>
                </c:pt>
                <c:pt idx="2">
                  <c:v>2</c:v>
                </c:pt>
                <c:pt idx="3">
                  <c:v>4</c:v>
                </c:pt>
                <c:pt idx="4">
                  <c:v>4</c:v>
                </c:pt>
              </c:numCache>
            </c:numRef>
          </c:val>
          <c:extLst>
            <c:ext xmlns:c16="http://schemas.microsoft.com/office/drawing/2014/chart" uri="{C3380CC4-5D6E-409C-BE32-E72D297353CC}">
              <c16:uniqueId val="{00000002-CC57-4207-9220-EC17016CE34E}"/>
            </c:ext>
          </c:extLst>
        </c:ser>
        <c:dLbls>
          <c:dLblPos val="inEnd"/>
          <c:showLegendKey val="0"/>
          <c:showVal val="1"/>
          <c:showCatName val="0"/>
          <c:showSerName val="0"/>
          <c:showPercent val="0"/>
          <c:showBubbleSize val="0"/>
        </c:dLbls>
        <c:gapWidth val="83"/>
        <c:axId val="94283776"/>
        <c:axId val="97234880"/>
      </c:barChart>
      <c:catAx>
        <c:axId val="94283776"/>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rgbClr val="575756"/>
                </a:solidFill>
                <a:latin typeface="Arial" panose="020B0604020202020204" pitchFamily="34" charset="0"/>
                <a:ea typeface="+mn-ea"/>
                <a:cs typeface="Arial" panose="020B0604020202020204" pitchFamily="34" charset="0"/>
              </a:defRPr>
            </a:pPr>
            <a:endParaRPr lang="en-US"/>
          </a:p>
        </c:txPr>
        <c:crossAx val="97234880"/>
        <c:crosses val="autoZero"/>
        <c:auto val="1"/>
        <c:lblAlgn val="ctr"/>
        <c:lblOffset val="100"/>
        <c:noMultiLvlLbl val="0"/>
      </c:catAx>
      <c:valAx>
        <c:axId val="97234880"/>
        <c:scaling>
          <c:orientation val="minMax"/>
        </c:scaling>
        <c:delete val="0"/>
        <c:axPos val="l"/>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high"/>
        <c:spPr>
          <a:noFill/>
          <a:ln>
            <a:noFill/>
          </a:ln>
          <a:effectLst/>
        </c:spPr>
        <c:txPr>
          <a:bodyPr rot="-60000000" spcFirstLastPara="1" vertOverflow="ellipsis" vert="horz" wrap="square" anchor="ctr" anchorCtr="1"/>
          <a:lstStyle/>
          <a:p>
            <a:pPr>
              <a:defRPr sz="1000" b="0" i="0" u="none" strike="noStrike" kern="1200" baseline="0">
                <a:solidFill>
                  <a:schemeClr val="bg1">
                    <a:lumMod val="65000"/>
                  </a:schemeClr>
                </a:solidFill>
                <a:latin typeface="Arial" panose="020B0604020202020204" pitchFamily="34" charset="0"/>
                <a:ea typeface="+mn-ea"/>
                <a:cs typeface="Arial" panose="020B0604020202020204" pitchFamily="34" charset="0"/>
              </a:defRPr>
            </a:pPr>
            <a:endParaRPr lang="en-US"/>
          </a:p>
        </c:txPr>
        <c:crossAx val="942837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bg1">
                  <a:lumMod val="65000"/>
                </a:schemeClr>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lumMod val="95000"/>
      </a:schemeClr>
    </a:solidFill>
    <a:ln>
      <a:noFill/>
    </a:ln>
    <a:effectLst/>
  </c:spPr>
  <c:txPr>
    <a:bodyPr/>
    <a:lstStyle/>
    <a:p>
      <a:pPr>
        <a:defRPr/>
      </a:pPr>
      <a:endParaRPr lang="en-US"/>
    </a:p>
  </c:txPr>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7">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2.xml><?xml version="1.0" encoding="utf-8"?>
<cs:chartStyle xmlns:cs="http://schemas.microsoft.com/office/drawing/2012/chartStyle" xmlns:a="http://schemas.openxmlformats.org/drawingml/2006/main" id="207">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402373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3">
            <a:lum/>
          </a:blip>
          <a:srcRect/>
          <a:stretch>
            <a:fillRect b="1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87544949"/>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4036710" rtl="0" eaLnBrk="1" latinLnBrk="0" hangingPunct="1">
        <a:lnSpc>
          <a:spcPct val="90000"/>
        </a:lnSpc>
        <a:spcBef>
          <a:spcPct val="0"/>
        </a:spcBef>
        <a:buNone/>
        <a:defRPr sz="19424" kern="1200">
          <a:solidFill>
            <a:schemeClr val="tx1"/>
          </a:solidFill>
          <a:latin typeface="+mj-lt"/>
          <a:ea typeface="+mj-ea"/>
          <a:cs typeface="+mj-cs"/>
        </a:defRPr>
      </a:lvl1pPr>
    </p:titleStyle>
    <p:bodyStyle>
      <a:lvl1pPr marL="1009178" indent="-1009178" algn="l" defTabSz="4036710" rtl="0" eaLnBrk="1" latinLnBrk="0" hangingPunct="1">
        <a:lnSpc>
          <a:spcPct val="90000"/>
        </a:lnSpc>
        <a:spcBef>
          <a:spcPts val="4415"/>
        </a:spcBef>
        <a:buFont typeface="Arial" panose="020B0604020202020204" pitchFamily="34" charset="0"/>
        <a:buChar char="•"/>
        <a:defRPr sz="12361" kern="1200">
          <a:solidFill>
            <a:schemeClr val="tx1"/>
          </a:solidFill>
          <a:latin typeface="+mn-lt"/>
          <a:ea typeface="+mn-ea"/>
          <a:cs typeface="+mn-cs"/>
        </a:defRPr>
      </a:lvl1pPr>
      <a:lvl2pPr marL="3027533" indent="-1009178" algn="l" defTabSz="4036710" rtl="0" eaLnBrk="1" latinLnBrk="0" hangingPunct="1">
        <a:lnSpc>
          <a:spcPct val="90000"/>
        </a:lnSpc>
        <a:spcBef>
          <a:spcPts val="2207"/>
        </a:spcBef>
        <a:buFont typeface="Arial" panose="020B0604020202020204" pitchFamily="34" charset="0"/>
        <a:buChar char="•"/>
        <a:defRPr sz="10595" kern="1200">
          <a:solidFill>
            <a:schemeClr val="tx1"/>
          </a:solidFill>
          <a:latin typeface="+mn-lt"/>
          <a:ea typeface="+mn-ea"/>
          <a:cs typeface="+mn-cs"/>
        </a:defRPr>
      </a:lvl2pPr>
      <a:lvl3pPr marL="5045888" indent="-1009178" algn="l" defTabSz="4036710" rtl="0" eaLnBrk="1" latinLnBrk="0" hangingPunct="1">
        <a:lnSpc>
          <a:spcPct val="90000"/>
        </a:lnSpc>
        <a:spcBef>
          <a:spcPts val="2207"/>
        </a:spcBef>
        <a:buFont typeface="Arial" panose="020B0604020202020204" pitchFamily="34" charset="0"/>
        <a:buChar char="•"/>
        <a:defRPr sz="8829" kern="1200">
          <a:solidFill>
            <a:schemeClr val="tx1"/>
          </a:solidFill>
          <a:latin typeface="+mn-lt"/>
          <a:ea typeface="+mn-ea"/>
          <a:cs typeface="+mn-cs"/>
        </a:defRPr>
      </a:lvl3pPr>
      <a:lvl4pPr marL="706424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4pPr>
      <a:lvl5pPr marL="9082598"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5pPr>
      <a:lvl6pPr marL="1110095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6pPr>
      <a:lvl7pPr marL="13119308"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7pPr>
      <a:lvl8pPr marL="1513766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8pPr>
      <a:lvl9pPr marL="17156019"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9pPr>
    </p:bodyStyle>
    <p:otherStyle>
      <a:defPPr>
        <a:defRPr lang="en-US"/>
      </a:defPPr>
      <a:lvl1pPr marL="0" algn="l" defTabSz="4036710" rtl="0" eaLnBrk="1" latinLnBrk="0" hangingPunct="1">
        <a:defRPr sz="7946" kern="1200">
          <a:solidFill>
            <a:schemeClr val="tx1"/>
          </a:solidFill>
          <a:latin typeface="+mn-lt"/>
          <a:ea typeface="+mn-ea"/>
          <a:cs typeface="+mn-cs"/>
        </a:defRPr>
      </a:lvl1pPr>
      <a:lvl2pPr marL="2018355" algn="l" defTabSz="4036710" rtl="0" eaLnBrk="1" latinLnBrk="0" hangingPunct="1">
        <a:defRPr sz="7946" kern="1200">
          <a:solidFill>
            <a:schemeClr val="tx1"/>
          </a:solidFill>
          <a:latin typeface="+mn-lt"/>
          <a:ea typeface="+mn-ea"/>
          <a:cs typeface="+mn-cs"/>
        </a:defRPr>
      </a:lvl2pPr>
      <a:lvl3pPr marL="4036710" algn="l" defTabSz="4036710" rtl="0" eaLnBrk="1" latinLnBrk="0" hangingPunct="1">
        <a:defRPr sz="7946" kern="1200">
          <a:solidFill>
            <a:schemeClr val="tx1"/>
          </a:solidFill>
          <a:latin typeface="+mn-lt"/>
          <a:ea typeface="+mn-ea"/>
          <a:cs typeface="+mn-cs"/>
        </a:defRPr>
      </a:lvl3pPr>
      <a:lvl4pPr marL="6055065" algn="l" defTabSz="4036710" rtl="0" eaLnBrk="1" latinLnBrk="0" hangingPunct="1">
        <a:defRPr sz="7946" kern="1200">
          <a:solidFill>
            <a:schemeClr val="tx1"/>
          </a:solidFill>
          <a:latin typeface="+mn-lt"/>
          <a:ea typeface="+mn-ea"/>
          <a:cs typeface="+mn-cs"/>
        </a:defRPr>
      </a:lvl4pPr>
      <a:lvl5pPr marL="8073420" algn="l" defTabSz="4036710" rtl="0" eaLnBrk="1" latinLnBrk="0" hangingPunct="1">
        <a:defRPr sz="7946" kern="1200">
          <a:solidFill>
            <a:schemeClr val="tx1"/>
          </a:solidFill>
          <a:latin typeface="+mn-lt"/>
          <a:ea typeface="+mn-ea"/>
          <a:cs typeface="+mn-cs"/>
        </a:defRPr>
      </a:lvl5pPr>
      <a:lvl6pPr marL="10091776" algn="l" defTabSz="4036710" rtl="0" eaLnBrk="1" latinLnBrk="0" hangingPunct="1">
        <a:defRPr sz="7946" kern="1200">
          <a:solidFill>
            <a:schemeClr val="tx1"/>
          </a:solidFill>
          <a:latin typeface="+mn-lt"/>
          <a:ea typeface="+mn-ea"/>
          <a:cs typeface="+mn-cs"/>
        </a:defRPr>
      </a:lvl6pPr>
      <a:lvl7pPr marL="12110131" algn="l" defTabSz="4036710" rtl="0" eaLnBrk="1" latinLnBrk="0" hangingPunct="1">
        <a:defRPr sz="7946" kern="1200">
          <a:solidFill>
            <a:schemeClr val="tx1"/>
          </a:solidFill>
          <a:latin typeface="+mn-lt"/>
          <a:ea typeface="+mn-ea"/>
          <a:cs typeface="+mn-cs"/>
        </a:defRPr>
      </a:lvl7pPr>
      <a:lvl8pPr marL="14128486" algn="l" defTabSz="4036710" rtl="0" eaLnBrk="1" latinLnBrk="0" hangingPunct="1">
        <a:defRPr sz="7946" kern="1200">
          <a:solidFill>
            <a:schemeClr val="tx1"/>
          </a:solidFill>
          <a:latin typeface="+mn-lt"/>
          <a:ea typeface="+mn-ea"/>
          <a:cs typeface="+mn-cs"/>
        </a:defRPr>
      </a:lvl8pPr>
      <a:lvl9pPr marL="16146841" algn="l" defTabSz="4036710" rtl="0" eaLnBrk="1" latinLnBrk="0" hangingPunct="1">
        <a:defRPr sz="794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england.nhs.uk/wp-content/uploads/2021/09/B0606-National-bundle-of-care-for-children-and-young-people-with-asthma-phase-one-September-2021.pdf" TargetMode="External"/><Relationship Id="rId3" Type="http://schemas.openxmlformats.org/officeDocument/2006/relationships/chart" Target="../charts/chart1.xml"/><Relationship Id="rId7" Type="http://schemas.openxmlformats.org/officeDocument/2006/relationships/hyperlink" Target="https://www.rcplondon.ac.uk/projects/national-review-asthma-deaths" TargetMode="External"/><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hyperlink" Target="https://www.england.nhs.uk/gp/case-studies/group-consultations-together-patients-are-stronger/" TargetMode="External"/><Relationship Id="rId5" Type="http://schemas.openxmlformats.org/officeDocument/2006/relationships/hyperlink" Target="https://www.england.nhs.uk/childhood-asthma/" TargetMode="External"/><Relationship Id="rId10" Type="http://schemas.openxmlformats.org/officeDocument/2006/relationships/hyperlink" Target="https://www.england.nhs.uk/publication/national-bundle-of-care-for-children-and-young-people-with-asthma/" TargetMode="External"/><Relationship Id="rId4" Type="http://schemas.openxmlformats.org/officeDocument/2006/relationships/chart" Target="../charts/chart2.xml"/><Relationship Id="rId9" Type="http://schemas.openxmlformats.org/officeDocument/2006/relationships/hyperlink" Target="https://www.england.nhs.uk/about/equality/equality-hub/national-healthcare-inequalities-improvement-programme/core20plus5/core20plus5-cy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A41F8CD-3695-A53D-5F4E-2698A6C1D854}"/>
              </a:ext>
            </a:extLst>
          </p:cNvPr>
          <p:cNvSpPr txBox="1"/>
          <p:nvPr/>
        </p:nvSpPr>
        <p:spPr>
          <a:xfrm>
            <a:off x="1180183" y="7246167"/>
            <a:ext cx="40651131" cy="2677656"/>
          </a:xfrm>
          <a:prstGeom prst="rect">
            <a:avLst/>
          </a:prstGeom>
          <a:noFill/>
        </p:spPr>
        <p:txBody>
          <a:bodyPr wrap="square" lIns="91440" tIns="45720" rIns="91440" bIns="45720" anchor="t">
            <a:spAutoFit/>
          </a:bodyPr>
          <a:lstStyle/>
          <a:p>
            <a:pPr algn="just"/>
            <a:r>
              <a:rPr lang="en-GB" sz="3600" b="1" i="0" u="none" strike="noStrike" dirty="0">
                <a:solidFill>
                  <a:srgbClr val="002F5C"/>
                </a:solidFill>
                <a:effectLst/>
                <a:latin typeface="Arial"/>
                <a:cs typeface="Arial"/>
              </a:rPr>
              <a:t>Abstract: </a:t>
            </a:r>
            <a:r>
              <a:rPr lang="en-GB" sz="3200" b="1" i="0" u="none" strike="noStrike" dirty="0">
                <a:solidFill>
                  <a:srgbClr val="002F5C"/>
                </a:solidFill>
                <a:effectLst/>
                <a:latin typeface="Arial"/>
                <a:cs typeface="Arial"/>
              </a:rPr>
              <a:t>Asthma is a long-term condition effecting 1 in 11 children and the UK has the highest prevalence of childhood asthma admissions and deaths in Europe. An engagement session identified </a:t>
            </a:r>
            <a:r>
              <a:rPr lang="en-GB" sz="3200" b="1" dirty="0">
                <a:solidFill>
                  <a:srgbClr val="002F5C"/>
                </a:solidFill>
                <a:latin typeface="Arial"/>
                <a:cs typeface="Arial"/>
              </a:rPr>
              <a:t>that children</a:t>
            </a:r>
            <a:r>
              <a:rPr lang="en-GB" sz="3200" b="1" i="0" u="none" strike="noStrike" dirty="0">
                <a:solidFill>
                  <a:srgbClr val="002F5C"/>
                </a:solidFill>
                <a:effectLst/>
                <a:latin typeface="Arial"/>
                <a:cs typeface="Arial"/>
              </a:rPr>
              <a:t> and families would like more interventions in schools.</a:t>
            </a:r>
            <a:r>
              <a:rPr lang="en-GB" sz="3200" b="1" dirty="0">
                <a:solidFill>
                  <a:srgbClr val="002F5C"/>
                </a:solidFill>
                <a:latin typeface="Arial"/>
                <a:cs typeface="Arial"/>
              </a:rPr>
              <a:t> </a:t>
            </a:r>
            <a:r>
              <a:rPr lang="en-GB" sz="3600" b="1" i="0" u="none" strike="noStrike" dirty="0">
                <a:solidFill>
                  <a:srgbClr val="002F5C"/>
                </a:solidFill>
                <a:effectLst/>
                <a:latin typeface="Arial"/>
                <a:cs typeface="Arial"/>
              </a:rPr>
              <a:t> </a:t>
            </a:r>
            <a:r>
              <a:rPr lang="en-GB" sz="3200" b="1" i="0" u="none" strike="noStrike" dirty="0">
                <a:solidFill>
                  <a:srgbClr val="002F5C"/>
                </a:solidFill>
                <a:effectLst/>
                <a:latin typeface="Arial"/>
                <a:cs typeface="Arial"/>
              </a:rPr>
              <a:t>Group consultations in 10 primary schools with 287 children using an interactive presentation, pre and post </a:t>
            </a:r>
            <a:r>
              <a:rPr lang="en-GB" sz="3200" b="1" dirty="0">
                <a:solidFill>
                  <a:srgbClr val="002F5C"/>
                </a:solidFill>
                <a:latin typeface="Arial"/>
                <a:cs typeface="Arial"/>
              </a:rPr>
              <a:t>q</a:t>
            </a:r>
            <a:r>
              <a:rPr lang="en-GB" sz="3200" b="1" i="0" u="none" strike="noStrike" dirty="0">
                <a:solidFill>
                  <a:srgbClr val="002F5C"/>
                </a:solidFill>
                <a:effectLst/>
                <a:latin typeface="Arial"/>
                <a:cs typeface="Arial"/>
              </a:rPr>
              <a:t>uestionnaires to identify understanding </a:t>
            </a:r>
            <a:r>
              <a:rPr lang="en-GB" sz="3200" b="1" dirty="0">
                <a:solidFill>
                  <a:srgbClr val="002F5C"/>
                </a:solidFill>
                <a:latin typeface="Arial"/>
                <a:cs typeface="Arial"/>
              </a:rPr>
              <a:t>o</a:t>
            </a:r>
            <a:r>
              <a:rPr lang="en-GB" sz="3200" b="1" i="0" u="none" strike="noStrike" dirty="0">
                <a:solidFill>
                  <a:srgbClr val="002F5C"/>
                </a:solidFill>
                <a:effectLst/>
                <a:latin typeface="Arial"/>
                <a:cs typeface="Arial"/>
              </a:rPr>
              <a:t>n asthma. </a:t>
            </a:r>
            <a:r>
              <a:rPr lang="en-GB" sz="3200" b="1" dirty="0">
                <a:solidFill>
                  <a:srgbClr val="002F5C"/>
                </a:solidFill>
                <a:latin typeface="Arial"/>
                <a:cs typeface="Arial"/>
              </a:rPr>
              <a:t>They were worried about having an asthma attack and coming to hospital. All participants enjoyed the session with positive feedback and increased knowledge reported. Over half the children did not have a Personalised asthma plan and the correct spacer. Over a quarter of children had poor asthma control,  had not had an annual asthma review. </a:t>
            </a:r>
            <a:r>
              <a:rPr lang="en-GB" sz="3200" b="1" i="0" dirty="0">
                <a:solidFill>
                  <a:schemeClr val="accent1">
                    <a:lumMod val="50000"/>
                  </a:schemeClr>
                </a:solidFill>
                <a:effectLst/>
                <a:latin typeface="Arial"/>
                <a:cs typeface="Arial"/>
              </a:rPr>
              <a:t>Group consultation in schools is a way of increasing asthma awarenes</a:t>
            </a:r>
            <a:r>
              <a:rPr lang="en-GB" sz="3200" b="1" dirty="0">
                <a:solidFill>
                  <a:schemeClr val="accent1">
                    <a:lumMod val="50000"/>
                  </a:schemeClr>
                </a:solidFill>
                <a:latin typeface="Arial"/>
                <a:cs typeface="Arial"/>
              </a:rPr>
              <a:t>s and </a:t>
            </a:r>
            <a:r>
              <a:rPr lang="en-GB" sz="3200" b="1" i="0" dirty="0">
                <a:solidFill>
                  <a:schemeClr val="accent1">
                    <a:lumMod val="50000"/>
                  </a:schemeClr>
                </a:solidFill>
                <a:effectLst/>
                <a:latin typeface="Arial"/>
                <a:cs typeface="Arial"/>
              </a:rPr>
              <a:t>identifies </a:t>
            </a:r>
            <a:r>
              <a:rPr lang="en-GB" sz="3200" b="1" dirty="0">
                <a:solidFill>
                  <a:schemeClr val="accent1">
                    <a:lumMod val="50000"/>
                  </a:schemeClr>
                </a:solidFill>
                <a:latin typeface="Arial"/>
                <a:cs typeface="Arial"/>
              </a:rPr>
              <a:t>children</a:t>
            </a:r>
            <a:r>
              <a:rPr lang="en-GB" sz="3200" b="1" i="0" dirty="0">
                <a:solidFill>
                  <a:schemeClr val="accent1">
                    <a:lumMod val="50000"/>
                  </a:schemeClr>
                </a:solidFill>
                <a:effectLst/>
                <a:latin typeface="Arial"/>
                <a:cs typeface="Arial"/>
              </a:rPr>
              <a:t> with poor symptom control and pre-determined risk of having an asthma attack.</a:t>
            </a:r>
            <a:r>
              <a:rPr lang="en-GB" sz="3200" b="1" dirty="0">
                <a:solidFill>
                  <a:schemeClr val="accent1">
                    <a:lumMod val="50000"/>
                  </a:schemeClr>
                </a:solidFill>
                <a:latin typeface="Arial"/>
                <a:cs typeface="Arial"/>
              </a:rPr>
              <a:t> </a:t>
            </a:r>
            <a:endParaRPr lang="en-GB" sz="3200" b="1">
              <a:solidFill>
                <a:schemeClr val="accent1">
                  <a:lumMod val="50000"/>
                </a:schemeClr>
              </a:solidFill>
              <a:latin typeface="Arial" panose="020B0604020202020204" pitchFamily="34" charset="0"/>
            </a:endParaRPr>
          </a:p>
        </p:txBody>
      </p:sp>
      <p:sp>
        <p:nvSpPr>
          <p:cNvPr id="5" name="TextBox 4">
            <a:extLst>
              <a:ext uri="{FF2B5EF4-FFF2-40B4-BE49-F238E27FC236}">
                <a16:creationId xmlns:a16="http://schemas.microsoft.com/office/drawing/2014/main" id="{CCF01269-60E5-0C90-C4FF-54AE0A930CEC}"/>
              </a:ext>
            </a:extLst>
          </p:cNvPr>
          <p:cNvSpPr txBox="1"/>
          <p:nvPr/>
        </p:nvSpPr>
        <p:spPr>
          <a:xfrm>
            <a:off x="10700657" y="16741952"/>
            <a:ext cx="21401314" cy="2308324"/>
          </a:xfrm>
          <a:prstGeom prst="rect">
            <a:avLst/>
          </a:prstGeom>
          <a:noFill/>
        </p:spPr>
        <p:txBody>
          <a:bodyPr wrap="square">
            <a:spAutoFit/>
          </a:bodyPr>
          <a:lstStyle/>
          <a:p>
            <a:r>
              <a:rPr lang="en-GB" sz="7200" b="0" i="0" u="none" strike="noStrike">
                <a:solidFill>
                  <a:srgbClr val="FFFFFF"/>
                </a:solidFill>
                <a:effectLst/>
                <a:latin typeface="Arial" panose="020B0604020202020204" pitchFamily="34" charset="0"/>
              </a:rPr>
              <a:t>Group Consultations </a:t>
            </a:r>
            <a:r>
              <a:rPr lang="en-GB" sz="7200" b="0" i="0">
                <a:solidFill>
                  <a:srgbClr val="FFFFFF"/>
                </a:solidFill>
                <a:effectLst/>
                <a:latin typeface="Arial" panose="020B0604020202020204" pitchFamily="34" charset="0"/>
              </a:rPr>
              <a:t>​</a:t>
            </a:r>
            <a:br>
              <a:rPr lang="en-GB" sz="7200" b="0" i="0">
                <a:solidFill>
                  <a:srgbClr val="FFFFFF"/>
                </a:solidFill>
                <a:effectLst/>
                <a:latin typeface="Arial" panose="020B0604020202020204" pitchFamily="34" charset="0"/>
              </a:rPr>
            </a:br>
            <a:r>
              <a:rPr lang="en-GB" sz="7200" b="0" i="0" u="none" strike="noStrike">
                <a:solidFill>
                  <a:srgbClr val="FFFFFF"/>
                </a:solidFill>
                <a:effectLst/>
                <a:latin typeface="Arial" panose="020B0604020202020204" pitchFamily="34" charset="0"/>
              </a:rPr>
              <a:t>In School</a:t>
            </a:r>
            <a:endParaRPr lang="en-GB"/>
          </a:p>
        </p:txBody>
      </p:sp>
      <p:sp>
        <p:nvSpPr>
          <p:cNvPr id="7" name="TextBox 6">
            <a:extLst>
              <a:ext uri="{FF2B5EF4-FFF2-40B4-BE49-F238E27FC236}">
                <a16:creationId xmlns:a16="http://schemas.microsoft.com/office/drawing/2014/main" id="{48C68FDD-1CDD-8C25-CC01-74506DF52D9E}"/>
              </a:ext>
            </a:extLst>
          </p:cNvPr>
          <p:cNvSpPr txBox="1"/>
          <p:nvPr/>
        </p:nvSpPr>
        <p:spPr>
          <a:xfrm>
            <a:off x="1201430" y="20277367"/>
            <a:ext cx="19310711" cy="9017853"/>
          </a:xfrm>
          <a:prstGeom prst="rect">
            <a:avLst/>
          </a:prstGeom>
          <a:noFill/>
        </p:spPr>
        <p:txBody>
          <a:bodyPr wrap="square" lIns="91440" tIns="45720" rIns="91440" bIns="45720" anchor="t">
            <a:spAutoFit/>
          </a:bodyPr>
          <a:lstStyle/>
          <a:p>
            <a:pPr fontAlgn="base"/>
            <a:r>
              <a:rPr lang="en-GB" sz="3600" b="1" i="0" u="none" strike="noStrike" dirty="0">
                <a:solidFill>
                  <a:srgbClr val="002F5C"/>
                </a:solidFill>
                <a:effectLst/>
                <a:latin typeface="Arial"/>
                <a:cs typeface="Arial"/>
              </a:rPr>
              <a:t>Method</a:t>
            </a:r>
            <a:r>
              <a:rPr lang="en-GB" sz="3600" b="0" i="0" u="none" strike="noStrike" dirty="0">
                <a:solidFill>
                  <a:srgbClr val="002F5C"/>
                </a:solidFill>
                <a:effectLst/>
                <a:latin typeface="Arial"/>
                <a:cs typeface="Arial"/>
              </a:rPr>
              <a:t>:</a:t>
            </a:r>
            <a:r>
              <a:rPr lang="en-GB" sz="3600" dirty="0">
                <a:solidFill>
                  <a:srgbClr val="002F5C"/>
                </a:solidFill>
                <a:latin typeface="Arial"/>
                <a:cs typeface="Arial"/>
              </a:rPr>
              <a:t> </a:t>
            </a:r>
            <a:endParaRPr lang="en-GB" sz="3600" b="0" i="0" u="none" strike="noStrike" dirty="0">
              <a:solidFill>
                <a:srgbClr val="002F5C"/>
              </a:solidFill>
              <a:effectLst/>
              <a:latin typeface="Arial" panose="020B0604020202020204" pitchFamily="34" charset="0"/>
            </a:endParaRPr>
          </a:p>
          <a:p>
            <a:pPr algn="just" fontAlgn="base"/>
            <a:r>
              <a:rPr lang="en-GB" sz="3200" dirty="0">
                <a:solidFill>
                  <a:schemeClr val="accent1">
                    <a:lumMod val="50000"/>
                  </a:schemeClr>
                </a:solidFill>
                <a:latin typeface="Arial"/>
                <a:cs typeface="Arial"/>
              </a:rPr>
              <a:t>A</a:t>
            </a:r>
            <a:r>
              <a:rPr lang="en-GB" sz="3200" b="0" i="0" dirty="0">
                <a:solidFill>
                  <a:schemeClr val="accent1">
                    <a:lumMod val="50000"/>
                  </a:schemeClr>
                </a:solidFill>
                <a:effectLst/>
                <a:latin typeface="Arial"/>
                <a:cs typeface="Arial"/>
              </a:rPr>
              <a:t> pilot which was carried out on 10 primary schools to 287 CYP</a:t>
            </a:r>
            <a:r>
              <a:rPr lang="en-GB" sz="3200" dirty="0">
                <a:solidFill>
                  <a:schemeClr val="accent1">
                    <a:lumMod val="50000"/>
                  </a:schemeClr>
                </a:solidFill>
                <a:latin typeface="Arial"/>
                <a:cs typeface="Arial"/>
              </a:rPr>
              <a:t>, 93 patents and 23 staff. </a:t>
            </a:r>
            <a:r>
              <a:rPr lang="en-GB" sz="3200" b="0" i="0" dirty="0">
                <a:solidFill>
                  <a:schemeClr val="accent1">
                    <a:lumMod val="50000"/>
                  </a:schemeClr>
                </a:solidFill>
                <a:effectLst/>
                <a:latin typeface="Arial"/>
                <a:cs typeface="Arial"/>
              </a:rPr>
              <a:t>The schools provided a list of all children with a blue inhaler and invited them and their parents to attend a group consultation during school hours. School </a:t>
            </a:r>
            <a:r>
              <a:rPr lang="en-GB" sz="3200" dirty="0">
                <a:solidFill>
                  <a:schemeClr val="accent1">
                    <a:lumMod val="50000"/>
                  </a:schemeClr>
                </a:solidFill>
                <a:latin typeface="Arial"/>
                <a:cs typeface="Arial"/>
              </a:rPr>
              <a:t>was</a:t>
            </a:r>
            <a:r>
              <a:rPr lang="en-GB" sz="3200" b="0" i="0" dirty="0">
                <a:solidFill>
                  <a:schemeClr val="accent1">
                    <a:lumMod val="50000"/>
                  </a:schemeClr>
                </a:solidFill>
                <a:effectLst/>
                <a:latin typeface="Arial"/>
                <a:cs typeface="Arial"/>
              </a:rPr>
              <a:t> asked to have 2 staff present (asthma champions) and provide support for parents who needed translation. A </a:t>
            </a:r>
            <a:r>
              <a:rPr lang="en-GB" sz="3200" dirty="0">
                <a:solidFill>
                  <a:schemeClr val="accent1">
                    <a:lumMod val="50000"/>
                  </a:schemeClr>
                </a:solidFill>
                <a:latin typeface="Arial"/>
                <a:cs typeface="Arial"/>
              </a:rPr>
              <a:t>questionnaire</a:t>
            </a:r>
            <a:r>
              <a:rPr lang="en-GB" sz="3200" b="0" i="0" dirty="0">
                <a:solidFill>
                  <a:schemeClr val="accent1">
                    <a:lumMod val="50000"/>
                  </a:schemeClr>
                </a:solidFill>
                <a:effectLst/>
                <a:latin typeface="Arial"/>
                <a:cs typeface="Arial"/>
              </a:rPr>
              <a:t> was given to pupils and parents to ascertain pre session knowledge on asthma.</a:t>
            </a:r>
            <a:r>
              <a:rPr lang="en-GB" sz="3200" dirty="0">
                <a:solidFill>
                  <a:schemeClr val="accent1">
                    <a:lumMod val="50000"/>
                  </a:schemeClr>
                </a:solidFill>
                <a:latin typeface="Arial"/>
                <a:cs typeface="Arial"/>
              </a:rPr>
              <a:t> </a:t>
            </a:r>
            <a:r>
              <a:rPr lang="en-GB" sz="3200" b="0" i="0" dirty="0">
                <a:solidFill>
                  <a:schemeClr val="accent1">
                    <a:lumMod val="50000"/>
                  </a:schemeClr>
                </a:solidFill>
                <a:effectLst/>
                <a:latin typeface="Arial"/>
                <a:cs typeface="Arial"/>
              </a:rPr>
              <a:t>The pupils were asked what worries them about asthma using worry clouds</a:t>
            </a:r>
            <a:r>
              <a:rPr lang="en-GB" sz="3200" dirty="0">
                <a:solidFill>
                  <a:schemeClr val="accent1">
                    <a:lumMod val="50000"/>
                  </a:schemeClr>
                </a:solidFill>
                <a:latin typeface="Arial"/>
                <a:cs typeface="Arial"/>
              </a:rPr>
              <a:t>,</a:t>
            </a:r>
            <a:r>
              <a:rPr lang="en-GB" sz="3200" b="0" i="0" dirty="0">
                <a:solidFill>
                  <a:schemeClr val="accent1">
                    <a:lumMod val="50000"/>
                  </a:schemeClr>
                </a:solidFill>
                <a:effectLst/>
                <a:latin typeface="Arial"/>
                <a:cs typeface="Arial"/>
              </a:rPr>
              <a:t> which was discussed at the end of session. An interactive presentation </a:t>
            </a:r>
            <a:r>
              <a:rPr lang="en-GB" sz="3200" dirty="0">
                <a:solidFill>
                  <a:schemeClr val="accent1">
                    <a:lumMod val="50000"/>
                  </a:schemeClr>
                </a:solidFill>
                <a:latin typeface="Arial"/>
                <a:cs typeface="Arial"/>
              </a:rPr>
              <a:t> was given on</a:t>
            </a:r>
            <a:r>
              <a:rPr lang="en-GB" sz="3200" b="0" i="0" dirty="0">
                <a:solidFill>
                  <a:schemeClr val="accent1">
                    <a:lumMod val="50000"/>
                  </a:schemeClr>
                </a:solidFill>
                <a:effectLst/>
                <a:latin typeface="Arial"/>
                <a:cs typeface="Arial"/>
              </a:rPr>
              <a:t> what asthma, wheeze and allergy</a:t>
            </a:r>
            <a:r>
              <a:rPr lang="en-GB" sz="3200" dirty="0">
                <a:solidFill>
                  <a:schemeClr val="accent1">
                    <a:lumMod val="50000"/>
                  </a:schemeClr>
                </a:solidFill>
                <a:latin typeface="Arial"/>
                <a:cs typeface="Arial"/>
              </a:rPr>
              <a:t> is</a:t>
            </a:r>
            <a:r>
              <a:rPr lang="en-GB" sz="3200" b="0" i="0" dirty="0">
                <a:solidFill>
                  <a:schemeClr val="accent1">
                    <a:lumMod val="50000"/>
                  </a:schemeClr>
                </a:solidFill>
                <a:effectLst/>
                <a:latin typeface="Arial"/>
                <a:cs typeface="Arial"/>
              </a:rPr>
              <a:t>. Looking at good and poor control, how medication works, triggers, understanding a personalised asthma/wheeze plan and when to seek medical review.</a:t>
            </a:r>
            <a:r>
              <a:rPr lang="en-GB" sz="3200" dirty="0">
                <a:solidFill>
                  <a:schemeClr val="accent1">
                    <a:lumMod val="50000"/>
                  </a:schemeClr>
                </a:solidFill>
                <a:latin typeface="Arial"/>
                <a:cs typeface="Arial"/>
              </a:rPr>
              <a:t> </a:t>
            </a:r>
            <a:r>
              <a:rPr lang="en-GB" sz="3200" b="0" i="0" dirty="0">
                <a:solidFill>
                  <a:schemeClr val="accent1">
                    <a:lumMod val="50000"/>
                  </a:schemeClr>
                </a:solidFill>
                <a:effectLst/>
                <a:latin typeface="Arial"/>
                <a:cs typeface="Arial"/>
              </a:rPr>
              <a:t>Children brought their inhalers with them to aid demonstration of them and identify </a:t>
            </a:r>
            <a:r>
              <a:rPr lang="en-GB" sz="3200" dirty="0">
                <a:solidFill>
                  <a:schemeClr val="accent1">
                    <a:lumMod val="50000"/>
                  </a:schemeClr>
                </a:solidFill>
                <a:latin typeface="Arial"/>
                <a:cs typeface="Arial"/>
              </a:rPr>
              <a:t>what </a:t>
            </a:r>
            <a:r>
              <a:rPr lang="en-GB" sz="3200" b="0" i="0" dirty="0">
                <a:solidFill>
                  <a:schemeClr val="accent1">
                    <a:lumMod val="50000"/>
                  </a:schemeClr>
                </a:solidFill>
                <a:effectLst/>
                <a:latin typeface="Arial"/>
                <a:cs typeface="Arial"/>
              </a:rPr>
              <a:t>spacer</a:t>
            </a:r>
            <a:r>
              <a:rPr lang="en-GB" sz="3200" dirty="0">
                <a:solidFill>
                  <a:schemeClr val="accent1">
                    <a:lumMod val="50000"/>
                  </a:schemeClr>
                </a:solidFill>
                <a:latin typeface="Arial"/>
                <a:cs typeface="Arial"/>
              </a:rPr>
              <a:t> they had</a:t>
            </a:r>
            <a:r>
              <a:rPr lang="en-GB" sz="3200" b="0" i="0" dirty="0">
                <a:solidFill>
                  <a:schemeClr val="accent1">
                    <a:lumMod val="50000"/>
                  </a:schemeClr>
                </a:solidFill>
                <a:effectLst/>
                <a:latin typeface="Arial"/>
                <a:cs typeface="Arial"/>
              </a:rPr>
              <a:t>. </a:t>
            </a:r>
            <a:endParaRPr lang="en-GB" sz="3200" dirty="0">
              <a:solidFill>
                <a:schemeClr val="accent1">
                  <a:lumMod val="50000"/>
                </a:schemeClr>
              </a:solidFill>
              <a:latin typeface="Calibri"/>
              <a:ea typeface="Calibri"/>
              <a:cs typeface="Calibri"/>
            </a:endParaRPr>
          </a:p>
          <a:p>
            <a:pPr algn="just"/>
            <a:r>
              <a:rPr lang="en-GB" sz="3200" b="0" i="0" dirty="0">
                <a:solidFill>
                  <a:schemeClr val="accent1">
                    <a:lumMod val="50000"/>
                  </a:schemeClr>
                </a:solidFill>
                <a:effectLst/>
                <a:latin typeface="Arial"/>
                <a:cs typeface="Arial"/>
              </a:rPr>
              <a:t>An asthma control test was completed to identify what their control was like. All children with ACT less than 19 were referred to the specialist asthma clinic and parents received a letter on why they were referred.</a:t>
            </a:r>
            <a:r>
              <a:rPr lang="en-GB" sz="3200" dirty="0">
                <a:solidFill>
                  <a:schemeClr val="accent1">
                    <a:lumMod val="50000"/>
                  </a:schemeClr>
                </a:solidFill>
                <a:latin typeface="Arial"/>
                <a:cs typeface="Arial"/>
              </a:rPr>
              <a:t> </a:t>
            </a:r>
            <a:r>
              <a:rPr lang="en-GB" sz="3200" b="0" i="0" dirty="0">
                <a:solidFill>
                  <a:schemeClr val="accent1">
                    <a:lumMod val="50000"/>
                  </a:schemeClr>
                </a:solidFill>
                <a:effectLst/>
                <a:latin typeface="Arial"/>
                <a:cs typeface="Arial"/>
              </a:rPr>
              <a:t>A </a:t>
            </a:r>
            <a:r>
              <a:rPr lang="en-GB" sz="3200" dirty="0">
                <a:solidFill>
                  <a:schemeClr val="accent1">
                    <a:lumMod val="50000"/>
                  </a:schemeClr>
                </a:solidFill>
                <a:latin typeface="Arial"/>
                <a:cs typeface="Arial"/>
              </a:rPr>
              <a:t>post questionnaire</a:t>
            </a:r>
            <a:r>
              <a:rPr lang="en-GB" sz="3200" b="0" i="0" dirty="0">
                <a:solidFill>
                  <a:schemeClr val="accent1">
                    <a:lumMod val="50000"/>
                  </a:schemeClr>
                </a:solidFill>
                <a:effectLst/>
                <a:latin typeface="Arial"/>
                <a:cs typeface="Arial"/>
              </a:rPr>
              <a:t> was given to ascertain what they had learned.</a:t>
            </a:r>
            <a:r>
              <a:rPr lang="en-GB" sz="3200" dirty="0">
                <a:solidFill>
                  <a:schemeClr val="accent1">
                    <a:lumMod val="50000"/>
                  </a:schemeClr>
                </a:solidFill>
                <a:latin typeface="Arial"/>
                <a:cs typeface="Arial"/>
              </a:rPr>
              <a:t> </a:t>
            </a:r>
            <a:r>
              <a:rPr lang="en-GB" sz="3200" b="0" i="0" dirty="0">
                <a:solidFill>
                  <a:schemeClr val="accent1">
                    <a:lumMod val="50000"/>
                  </a:schemeClr>
                </a:solidFill>
                <a:effectLst/>
                <a:latin typeface="Arial"/>
                <a:cs typeface="Arial"/>
              </a:rPr>
              <a:t>Every child was provided with </a:t>
            </a:r>
            <a:r>
              <a:rPr lang="en-GB" sz="3200" dirty="0">
                <a:solidFill>
                  <a:schemeClr val="accent1">
                    <a:lumMod val="50000"/>
                  </a:schemeClr>
                </a:solidFill>
                <a:latin typeface="Arial"/>
                <a:cs typeface="Arial"/>
              </a:rPr>
              <a:t>a</a:t>
            </a:r>
            <a:r>
              <a:rPr lang="en-GB" sz="3200" b="0" i="0" dirty="0">
                <a:solidFill>
                  <a:schemeClr val="accent1">
                    <a:lumMod val="50000"/>
                  </a:schemeClr>
                </a:solidFill>
                <a:effectLst/>
                <a:latin typeface="Arial"/>
                <a:cs typeface="Arial"/>
              </a:rPr>
              <a:t> </a:t>
            </a:r>
            <a:r>
              <a:rPr lang="en-GB" sz="3200" dirty="0">
                <a:solidFill>
                  <a:schemeClr val="accent1">
                    <a:lumMod val="50000"/>
                  </a:schemeClr>
                </a:solidFill>
                <a:latin typeface="Arial"/>
                <a:cs typeface="Arial"/>
              </a:rPr>
              <a:t>personalised asthma</a:t>
            </a:r>
            <a:r>
              <a:rPr lang="en-GB" sz="3200" b="0" i="0" dirty="0">
                <a:solidFill>
                  <a:schemeClr val="accent1">
                    <a:lumMod val="50000"/>
                  </a:schemeClr>
                </a:solidFill>
                <a:effectLst/>
                <a:latin typeface="Arial"/>
                <a:cs typeface="Arial"/>
              </a:rPr>
              <a:t> and allergy plan using GP medical records.</a:t>
            </a:r>
            <a:r>
              <a:rPr lang="en-GB" sz="3200" dirty="0">
                <a:solidFill>
                  <a:schemeClr val="accent1">
                    <a:lumMod val="50000"/>
                  </a:schemeClr>
                </a:solidFill>
                <a:latin typeface="Arial"/>
                <a:cs typeface="Arial"/>
              </a:rPr>
              <a:t> </a:t>
            </a:r>
            <a:r>
              <a:rPr lang="en-GB" sz="3200" b="0" i="0" dirty="0">
                <a:solidFill>
                  <a:schemeClr val="accent1">
                    <a:lumMod val="50000"/>
                  </a:schemeClr>
                </a:solidFill>
                <a:effectLst/>
                <a:latin typeface="Arial"/>
                <a:cs typeface="Arial"/>
              </a:rPr>
              <a:t>A letter was sent to the GP for all children who had </a:t>
            </a:r>
            <a:r>
              <a:rPr lang="en-GB" sz="3200" dirty="0">
                <a:solidFill>
                  <a:schemeClr val="accent1">
                    <a:lumMod val="50000"/>
                  </a:schemeClr>
                </a:solidFill>
                <a:latin typeface="Arial"/>
                <a:cs typeface="Arial"/>
              </a:rPr>
              <a:t>an inappropriate</a:t>
            </a:r>
            <a:r>
              <a:rPr lang="en-GB" sz="3200" b="0" i="0" dirty="0">
                <a:solidFill>
                  <a:schemeClr val="accent1">
                    <a:lumMod val="50000"/>
                  </a:schemeClr>
                </a:solidFill>
                <a:effectLst/>
                <a:latin typeface="Arial"/>
                <a:cs typeface="Arial"/>
              </a:rPr>
              <a:t> spacer. CYP, parents and asthma champions were given a certificate of attendance and an information leaflet</a:t>
            </a:r>
            <a:r>
              <a:rPr lang="en-GB" sz="3200" dirty="0">
                <a:solidFill>
                  <a:schemeClr val="accent1">
                    <a:lumMod val="50000"/>
                  </a:schemeClr>
                </a:solidFill>
                <a:latin typeface="Arial"/>
                <a:cs typeface="Arial"/>
              </a:rPr>
              <a:t>,</a:t>
            </a:r>
            <a:r>
              <a:rPr lang="en-GB" sz="3200" b="0" i="0" dirty="0">
                <a:solidFill>
                  <a:schemeClr val="accent1">
                    <a:lumMod val="50000"/>
                  </a:schemeClr>
                </a:solidFill>
                <a:effectLst/>
                <a:latin typeface="Arial"/>
                <a:cs typeface="Arial"/>
              </a:rPr>
              <a:t> </a:t>
            </a:r>
            <a:r>
              <a:rPr lang="en-GB" sz="3200" dirty="0">
                <a:solidFill>
                  <a:schemeClr val="accent1">
                    <a:lumMod val="50000"/>
                  </a:schemeClr>
                </a:solidFill>
                <a:latin typeface="Arial"/>
                <a:cs typeface="Arial"/>
              </a:rPr>
              <a:t>which included</a:t>
            </a:r>
            <a:r>
              <a:rPr lang="en-GB" sz="3200" b="0" i="0" dirty="0">
                <a:solidFill>
                  <a:schemeClr val="accent1">
                    <a:lumMod val="50000"/>
                  </a:schemeClr>
                </a:solidFill>
                <a:effectLst/>
                <a:latin typeface="Arial"/>
                <a:cs typeface="Arial"/>
              </a:rPr>
              <a:t> all the information discussed in </a:t>
            </a:r>
            <a:r>
              <a:rPr lang="en-GB" sz="3200" b="0" i="0">
                <a:solidFill>
                  <a:schemeClr val="accent1">
                    <a:lumMod val="50000"/>
                  </a:schemeClr>
                </a:solidFill>
                <a:effectLst/>
                <a:latin typeface="Arial"/>
                <a:cs typeface="Arial"/>
              </a:rPr>
              <a:t>the session.</a:t>
            </a:r>
            <a:br>
              <a:rPr lang="en-GB" sz="3200" b="0" i="0" dirty="0">
                <a:effectLst/>
                <a:latin typeface="Arial" panose="020B0604020202020204" pitchFamily="34" charset="0"/>
              </a:rPr>
            </a:br>
            <a:r>
              <a:rPr lang="en-GB" sz="3200" b="0" i="0" dirty="0">
                <a:solidFill>
                  <a:schemeClr val="accent1">
                    <a:lumMod val="50000"/>
                  </a:schemeClr>
                </a:solidFill>
                <a:effectLst/>
                <a:latin typeface="Calibri"/>
                <a:cs typeface="Calibri"/>
              </a:rPr>
              <a:t>​</a:t>
            </a:r>
            <a:endParaRPr lang="en-GB" sz="3200" b="0" i="0" dirty="0">
              <a:solidFill>
                <a:schemeClr val="accent1">
                  <a:lumMod val="50000"/>
                </a:schemeClr>
              </a:solidFill>
              <a:effectLst/>
              <a:latin typeface="Calibri"/>
              <a:ea typeface="Calibri"/>
              <a:cs typeface="Calibri"/>
            </a:endParaRPr>
          </a:p>
          <a:p>
            <a:pPr rtl="0" fontAlgn="base"/>
            <a:r>
              <a:rPr lang="en-GB" sz="3200" b="0" i="0" dirty="0">
                <a:solidFill>
                  <a:schemeClr val="accent1">
                    <a:lumMod val="50000"/>
                  </a:schemeClr>
                </a:solidFill>
                <a:effectLst/>
                <a:latin typeface="Arial"/>
                <a:cs typeface="Arial"/>
              </a:rPr>
              <a:t>​</a:t>
            </a:r>
          </a:p>
        </p:txBody>
      </p:sp>
      <p:sp>
        <p:nvSpPr>
          <p:cNvPr id="9" name="TextBox 8">
            <a:extLst>
              <a:ext uri="{FF2B5EF4-FFF2-40B4-BE49-F238E27FC236}">
                <a16:creationId xmlns:a16="http://schemas.microsoft.com/office/drawing/2014/main" id="{5CE41C8D-1BA1-B91E-E502-36D4B3EF7A85}"/>
              </a:ext>
            </a:extLst>
          </p:cNvPr>
          <p:cNvSpPr txBox="1"/>
          <p:nvPr/>
        </p:nvSpPr>
        <p:spPr>
          <a:xfrm flipH="1">
            <a:off x="22099414" y="10442035"/>
            <a:ext cx="19723496" cy="13142059"/>
          </a:xfrm>
          <a:prstGeom prst="rect">
            <a:avLst/>
          </a:prstGeom>
          <a:noFill/>
        </p:spPr>
        <p:txBody>
          <a:bodyPr wrap="square" lIns="91440" tIns="45720" rIns="91440" bIns="45720" anchor="t">
            <a:spAutoFit/>
          </a:bodyPr>
          <a:lstStyle/>
          <a:p>
            <a:pPr algn="just" fontAlgn="base"/>
            <a:r>
              <a:rPr lang="en-GB" sz="3600" b="1" i="0" dirty="0">
                <a:solidFill>
                  <a:schemeClr val="accent1">
                    <a:lumMod val="50000"/>
                  </a:schemeClr>
                </a:solidFill>
                <a:effectLst/>
                <a:latin typeface="Arial"/>
                <a:cs typeface="Arial"/>
              </a:rPr>
              <a:t>Results: </a:t>
            </a:r>
            <a:r>
              <a:rPr lang="en-GB" sz="3600" dirty="0">
                <a:solidFill>
                  <a:schemeClr val="accent1">
                    <a:lumMod val="50000"/>
                  </a:schemeClr>
                </a:solidFill>
                <a:latin typeface="Arial"/>
                <a:cs typeface="Arial"/>
              </a:rPr>
              <a:t>Children</a:t>
            </a:r>
            <a:r>
              <a:rPr lang="en-GB" sz="3600" i="0" dirty="0">
                <a:solidFill>
                  <a:schemeClr val="accent1">
                    <a:lumMod val="50000"/>
                  </a:schemeClr>
                </a:solidFill>
                <a:effectLst/>
                <a:latin typeface="Arial"/>
                <a:cs typeface="Arial"/>
              </a:rPr>
              <a:t> </a:t>
            </a:r>
            <a:r>
              <a:rPr lang="en-GB" sz="3600" dirty="0">
                <a:solidFill>
                  <a:schemeClr val="accent1">
                    <a:lumMod val="50000"/>
                  </a:schemeClr>
                </a:solidFill>
                <a:latin typeface="Arial"/>
                <a:cs typeface="Arial"/>
              </a:rPr>
              <a:t>were worried about:</a:t>
            </a:r>
            <a:endParaRPr lang="en-GB" sz="3600" i="0" dirty="0">
              <a:solidFill>
                <a:schemeClr val="accent1">
                  <a:lumMod val="50000"/>
                </a:schemeClr>
              </a:solidFill>
              <a:effectLst/>
              <a:latin typeface="Arial" panose="020B0604020202020204" pitchFamily="34" charset="0"/>
              <a:cs typeface="Arial"/>
            </a:endParaRPr>
          </a:p>
          <a:p>
            <a:pPr algn="just" rtl="0" fontAlgn="base"/>
            <a:endParaRPr lang="en-GB" sz="3600" b="1" i="0" dirty="0">
              <a:solidFill>
                <a:schemeClr val="accent1">
                  <a:lumMod val="50000"/>
                </a:schemeClr>
              </a:solidFill>
              <a:effectLst/>
              <a:latin typeface="Arial" panose="020B0604020202020204" pitchFamily="34" charset="0"/>
            </a:endParaRPr>
          </a:p>
          <a:p>
            <a:pPr algn="just" rtl="0" fontAlgn="base"/>
            <a:endParaRPr lang="en-GB" sz="3600" b="1" dirty="0">
              <a:solidFill>
                <a:schemeClr val="accent1">
                  <a:lumMod val="50000"/>
                </a:schemeClr>
              </a:solidFill>
              <a:latin typeface="Arial" panose="020B0604020202020204" pitchFamily="34" charset="0"/>
            </a:endParaRPr>
          </a:p>
          <a:p>
            <a:pPr algn="just" rtl="0" fontAlgn="base"/>
            <a:endParaRPr lang="en-GB" sz="3600" b="0" dirty="0">
              <a:solidFill>
                <a:schemeClr val="accent1">
                  <a:lumMod val="50000"/>
                </a:schemeClr>
              </a:solidFill>
              <a:latin typeface="Arial" panose="020B0604020202020204" pitchFamily="34" charset="0"/>
            </a:endParaRPr>
          </a:p>
          <a:p>
            <a:pPr algn="just" fontAlgn="base"/>
            <a:endParaRPr lang="en-GB" sz="3200" dirty="0">
              <a:solidFill>
                <a:schemeClr val="accent1">
                  <a:lumMod val="50000"/>
                </a:schemeClr>
              </a:solidFill>
              <a:latin typeface="Segoe UI" panose="020B0502040204020203" pitchFamily="34" charset="0"/>
              <a:cs typeface="Segoe UI"/>
            </a:endParaRPr>
          </a:p>
          <a:p>
            <a:pPr algn="just"/>
            <a:r>
              <a:rPr lang="en-GB" sz="3200" dirty="0">
                <a:solidFill>
                  <a:schemeClr val="accent1">
                    <a:lumMod val="50000"/>
                  </a:schemeClr>
                </a:solidFill>
                <a:latin typeface="Arial"/>
                <a:cs typeface="Arial"/>
              </a:rPr>
              <a:t>Positive</a:t>
            </a:r>
            <a:r>
              <a:rPr lang="en-GB" sz="3200" b="0" i="0" dirty="0">
                <a:solidFill>
                  <a:schemeClr val="accent1">
                    <a:lumMod val="50000"/>
                  </a:schemeClr>
                </a:solidFill>
                <a:effectLst/>
                <a:latin typeface="Arial"/>
                <a:cs typeface="Arial"/>
              </a:rPr>
              <a:t> feedback </a:t>
            </a:r>
            <a:r>
              <a:rPr lang="en-GB" sz="3200" dirty="0">
                <a:solidFill>
                  <a:schemeClr val="accent1">
                    <a:lumMod val="50000"/>
                  </a:schemeClr>
                </a:solidFill>
                <a:latin typeface="Arial"/>
                <a:cs typeface="Arial"/>
              </a:rPr>
              <a:t>received with  </a:t>
            </a:r>
            <a:r>
              <a:rPr lang="en-GB" sz="3200" b="0" i="0" dirty="0">
                <a:solidFill>
                  <a:schemeClr val="accent1">
                    <a:lumMod val="50000"/>
                  </a:schemeClr>
                </a:solidFill>
                <a:effectLst/>
                <a:latin typeface="Arial"/>
                <a:cs typeface="Arial"/>
              </a:rPr>
              <a:t>improved knowledge</a:t>
            </a:r>
            <a:r>
              <a:rPr lang="en-GB" sz="3200" dirty="0">
                <a:solidFill>
                  <a:schemeClr val="accent1">
                    <a:lumMod val="50000"/>
                  </a:schemeClr>
                </a:solidFill>
                <a:latin typeface="Arial"/>
                <a:cs typeface="Arial"/>
              </a:rPr>
              <a:t> and  children and families </a:t>
            </a:r>
            <a:r>
              <a:rPr lang="en-GB" sz="3200" b="0" i="0" dirty="0">
                <a:solidFill>
                  <a:schemeClr val="accent1">
                    <a:lumMod val="50000"/>
                  </a:schemeClr>
                </a:solidFill>
                <a:effectLst/>
                <a:latin typeface="Arial"/>
                <a:cs typeface="Arial"/>
              </a:rPr>
              <a:t> wanted</a:t>
            </a:r>
            <a:r>
              <a:rPr lang="en-GB" sz="3200" dirty="0">
                <a:solidFill>
                  <a:schemeClr val="accent1">
                    <a:lumMod val="50000"/>
                  </a:schemeClr>
                </a:solidFill>
                <a:latin typeface="Arial"/>
                <a:cs typeface="Arial"/>
              </a:rPr>
              <a:t> further sessions at school which would offer peer support.. </a:t>
            </a:r>
            <a:endParaRPr lang="en-GB" sz="3200" b="0" i="0" dirty="0">
              <a:solidFill>
                <a:schemeClr val="accent1">
                  <a:lumMod val="50000"/>
                </a:schemeClr>
              </a:solidFill>
              <a:effectLst/>
              <a:latin typeface="Segoe UI" panose="020B0502040204020203" pitchFamily="34" charset="0"/>
              <a:cs typeface="Segoe UI"/>
            </a:endParaRPr>
          </a:p>
          <a:p>
            <a:pPr algn="just" rtl="0" fontAlgn="base"/>
            <a:endParaRPr lang="en-GB" sz="3200" b="0" i="0" dirty="0">
              <a:solidFill>
                <a:srgbClr val="000000"/>
              </a:solidFill>
              <a:effectLst/>
              <a:latin typeface="Arial" panose="020B0604020202020204" pitchFamily="34" charset="0"/>
            </a:endParaRPr>
          </a:p>
          <a:p>
            <a:pPr algn="just" rtl="0" fontAlgn="base"/>
            <a:endParaRPr lang="en-GB" sz="3200" dirty="0">
              <a:solidFill>
                <a:srgbClr val="000000"/>
              </a:solidFill>
              <a:latin typeface="Arial" panose="020B0604020202020204" pitchFamily="34" charset="0"/>
            </a:endParaRPr>
          </a:p>
          <a:p>
            <a:pPr algn="just" rtl="0" fontAlgn="base"/>
            <a:endParaRPr lang="en-GB" sz="3200" b="0" i="0" dirty="0">
              <a:solidFill>
                <a:srgbClr val="000000"/>
              </a:solidFill>
              <a:effectLst/>
              <a:latin typeface="Arial" panose="020B0604020202020204" pitchFamily="34" charset="0"/>
            </a:endParaRPr>
          </a:p>
          <a:p>
            <a:pPr algn="just" rtl="0" fontAlgn="base"/>
            <a:endParaRPr lang="en-GB" sz="3200" b="0" i="0" dirty="0">
              <a:solidFill>
                <a:srgbClr val="000000"/>
              </a:solidFill>
              <a:effectLst/>
              <a:latin typeface="Segoe UI" panose="020B0502040204020203" pitchFamily="34" charset="0"/>
            </a:endParaRPr>
          </a:p>
          <a:p>
            <a:pPr algn="just" rtl="0" fontAlgn="base"/>
            <a:endParaRPr lang="en-GB" sz="3200" dirty="0">
              <a:solidFill>
                <a:srgbClr val="000000"/>
              </a:solidFill>
              <a:latin typeface="Segoe UI" panose="020B0502040204020203" pitchFamily="34" charset="0"/>
            </a:endParaRPr>
          </a:p>
          <a:p>
            <a:pPr algn="just" rtl="0" fontAlgn="base"/>
            <a:endParaRPr lang="en-GB" sz="3200" b="0" i="0" dirty="0">
              <a:solidFill>
                <a:srgbClr val="000000"/>
              </a:solidFill>
              <a:effectLst/>
              <a:latin typeface="Segoe UI" panose="020B0502040204020203" pitchFamily="34" charset="0"/>
            </a:endParaRPr>
          </a:p>
          <a:p>
            <a:pPr algn="just" rtl="0" fontAlgn="base"/>
            <a:endParaRPr lang="en-GB" sz="3200" dirty="0">
              <a:solidFill>
                <a:srgbClr val="000000"/>
              </a:solidFill>
              <a:latin typeface="Segoe UI" panose="020B0502040204020203" pitchFamily="34" charset="0"/>
            </a:endParaRPr>
          </a:p>
          <a:p>
            <a:pPr algn="just" rtl="0" fontAlgn="base"/>
            <a:endParaRPr lang="en-GB" sz="3200" b="0" i="0" dirty="0">
              <a:solidFill>
                <a:srgbClr val="000000"/>
              </a:solidFill>
              <a:effectLst/>
              <a:latin typeface="Segoe UI" panose="020B0502040204020203" pitchFamily="34" charset="0"/>
            </a:endParaRPr>
          </a:p>
          <a:p>
            <a:pPr algn="just" rtl="0" fontAlgn="base"/>
            <a:endParaRPr lang="en-GB" sz="3200" dirty="0">
              <a:solidFill>
                <a:srgbClr val="000000"/>
              </a:solidFill>
              <a:latin typeface="Segoe UI" panose="020B0502040204020203" pitchFamily="34" charset="0"/>
            </a:endParaRPr>
          </a:p>
          <a:p>
            <a:pPr algn="just" rtl="0" fontAlgn="base"/>
            <a:endParaRPr lang="en-GB" sz="3200" b="0" i="0" dirty="0">
              <a:solidFill>
                <a:srgbClr val="000000"/>
              </a:solidFill>
              <a:effectLst/>
              <a:latin typeface="Segoe UI" panose="020B0502040204020203" pitchFamily="34" charset="0"/>
            </a:endParaRPr>
          </a:p>
          <a:p>
            <a:pPr algn="just" rtl="0" fontAlgn="base"/>
            <a:endParaRPr lang="en-GB" sz="3200" b="0" i="0" dirty="0">
              <a:solidFill>
                <a:srgbClr val="000000"/>
              </a:solidFill>
              <a:effectLst/>
              <a:latin typeface="Segoe UI" panose="020B0502040204020203" pitchFamily="34" charset="0"/>
            </a:endParaRPr>
          </a:p>
          <a:p>
            <a:pPr algn="just" rtl="0" fontAlgn="base"/>
            <a:endParaRPr lang="en-GB" sz="3200" b="0" i="0" dirty="0">
              <a:solidFill>
                <a:srgbClr val="000000"/>
              </a:solidFill>
              <a:effectLst/>
              <a:latin typeface="Segoe UI" panose="020B0502040204020203" pitchFamily="34" charset="0"/>
            </a:endParaRPr>
          </a:p>
          <a:p>
            <a:pPr algn="just"/>
            <a:r>
              <a:rPr lang="en-GB" sz="3200" dirty="0">
                <a:solidFill>
                  <a:schemeClr val="accent1">
                    <a:lumMod val="50000"/>
                  </a:schemeClr>
                </a:solidFill>
                <a:latin typeface="Arial"/>
                <a:cs typeface="Arial"/>
              </a:rPr>
              <a:t>73</a:t>
            </a:r>
            <a:r>
              <a:rPr lang="en-GB" sz="3200" b="0" i="0" dirty="0">
                <a:solidFill>
                  <a:schemeClr val="accent1">
                    <a:lumMod val="50000"/>
                  </a:schemeClr>
                </a:solidFill>
                <a:effectLst/>
                <a:latin typeface="Arial"/>
                <a:cs typeface="Arial"/>
              </a:rPr>
              <a:t>% had the wrong spacer effecting correct drug delivery.  </a:t>
            </a:r>
            <a:endParaRPr lang="en-GB" dirty="0">
              <a:solidFill>
                <a:schemeClr val="accent1">
                  <a:lumMod val="50000"/>
                </a:schemeClr>
              </a:solidFill>
            </a:endParaRPr>
          </a:p>
          <a:p>
            <a:pPr algn="just" fontAlgn="base"/>
            <a:r>
              <a:rPr lang="en-GB" sz="3200" b="0" i="0" dirty="0">
                <a:solidFill>
                  <a:schemeClr val="accent1">
                    <a:lumMod val="50000"/>
                  </a:schemeClr>
                </a:solidFill>
                <a:effectLst/>
                <a:latin typeface="Arial"/>
                <a:cs typeface="Arial"/>
              </a:rPr>
              <a:t>60% had no Action Plan </a:t>
            </a:r>
            <a:r>
              <a:rPr lang="en-GB" sz="3200" dirty="0">
                <a:solidFill>
                  <a:schemeClr val="accent1">
                    <a:lumMod val="50000"/>
                  </a:schemeClr>
                </a:solidFill>
                <a:latin typeface="Arial"/>
                <a:cs typeface="Arial"/>
              </a:rPr>
              <a:t>which </a:t>
            </a:r>
            <a:r>
              <a:rPr lang="en-GB" sz="3200" dirty="0">
                <a:solidFill>
                  <a:schemeClr val="accent1">
                    <a:lumMod val="50000"/>
                  </a:schemeClr>
                </a:solidFill>
                <a:latin typeface="Arial"/>
                <a:ea typeface="Calibri"/>
                <a:cs typeface="Arial"/>
              </a:rPr>
              <a:t>would reduce their risk of admission</a:t>
            </a:r>
            <a:r>
              <a:rPr lang="en-GB" sz="3200" dirty="0">
                <a:solidFill>
                  <a:schemeClr val="accent1">
                    <a:lumMod val="50000"/>
                  </a:schemeClr>
                </a:solidFill>
                <a:latin typeface="Arial"/>
                <a:cs typeface="Arial"/>
              </a:rPr>
              <a:t> by</a:t>
            </a:r>
            <a:r>
              <a:rPr lang="en-GB" sz="3200" b="0" i="0" dirty="0">
                <a:solidFill>
                  <a:schemeClr val="accent1">
                    <a:lumMod val="50000"/>
                  </a:schemeClr>
                </a:solidFill>
                <a:effectLst/>
                <a:latin typeface="Arial"/>
                <a:cs typeface="Arial"/>
              </a:rPr>
              <a:t> 4 folds.  </a:t>
            </a:r>
          </a:p>
          <a:p>
            <a:pPr algn="just" fontAlgn="base"/>
            <a:r>
              <a:rPr lang="en-GB" sz="3200" b="0" i="0" dirty="0">
                <a:solidFill>
                  <a:schemeClr val="accent1">
                    <a:lumMod val="50000"/>
                  </a:schemeClr>
                </a:solidFill>
                <a:effectLst/>
                <a:latin typeface="Arial"/>
                <a:cs typeface="Arial"/>
              </a:rPr>
              <a:t>38% had an ACT &lt;19 with at risk of having an asthma attack</a:t>
            </a:r>
            <a:r>
              <a:rPr lang="en-GB" sz="3200" dirty="0">
                <a:solidFill>
                  <a:schemeClr val="accent1">
                    <a:lumMod val="50000"/>
                  </a:schemeClr>
                </a:solidFill>
                <a:latin typeface="Arial"/>
                <a:cs typeface="Arial"/>
              </a:rPr>
              <a:t> and </a:t>
            </a:r>
            <a:r>
              <a:rPr lang="en-GB" sz="3200" b="0" i="0" dirty="0">
                <a:solidFill>
                  <a:schemeClr val="accent1">
                    <a:lumMod val="50000"/>
                  </a:schemeClr>
                </a:solidFill>
                <a:effectLst/>
                <a:latin typeface="Arial"/>
                <a:cs typeface="Arial"/>
              </a:rPr>
              <a:t>68% </a:t>
            </a:r>
            <a:r>
              <a:rPr lang="en-GB" sz="3200" dirty="0">
                <a:solidFill>
                  <a:schemeClr val="accent1">
                    <a:lumMod val="50000"/>
                  </a:schemeClr>
                </a:solidFill>
                <a:latin typeface="Arial"/>
                <a:cs typeface="Arial"/>
              </a:rPr>
              <a:t>of those with poor ACT had</a:t>
            </a:r>
            <a:r>
              <a:rPr lang="en-GB" sz="3200" b="0" i="0" dirty="0">
                <a:solidFill>
                  <a:schemeClr val="accent1">
                    <a:lumMod val="50000"/>
                  </a:schemeClr>
                </a:solidFill>
                <a:effectLst/>
                <a:latin typeface="Arial"/>
                <a:cs typeface="Arial"/>
              </a:rPr>
              <a:t> not had an annual asthma review. </a:t>
            </a:r>
            <a:endParaRPr lang="en-GB" sz="6900" dirty="0">
              <a:solidFill>
                <a:schemeClr val="accent1">
                  <a:lumMod val="50000"/>
                </a:schemeClr>
              </a:solidFill>
              <a:ea typeface="Calibri"/>
              <a:cs typeface="Calibri"/>
            </a:endParaRPr>
          </a:p>
          <a:p>
            <a:pPr algn="just" rtl="0" fontAlgn="base"/>
            <a:r>
              <a:rPr lang="en-GB" sz="3200" b="0" i="0" dirty="0">
                <a:solidFill>
                  <a:schemeClr val="accent1">
                    <a:lumMod val="50000"/>
                  </a:schemeClr>
                </a:solidFill>
                <a:effectLst/>
                <a:latin typeface="Arial"/>
                <a:cs typeface="Arial"/>
              </a:rPr>
              <a:t>  </a:t>
            </a:r>
          </a:p>
          <a:p>
            <a:pPr algn="l" rtl="0" fontAlgn="base"/>
            <a:endParaRPr lang="en-GB" sz="3200" b="0" i="0" dirty="0">
              <a:solidFill>
                <a:srgbClr val="000000"/>
              </a:solidFill>
              <a:effectLst/>
              <a:latin typeface="Segoe UI" panose="020B0502040204020203" pitchFamily="34" charset="0"/>
            </a:endParaRPr>
          </a:p>
        </p:txBody>
      </p:sp>
      <p:sp>
        <p:nvSpPr>
          <p:cNvPr id="10" name="TextBox 9">
            <a:extLst>
              <a:ext uri="{FF2B5EF4-FFF2-40B4-BE49-F238E27FC236}">
                <a16:creationId xmlns:a16="http://schemas.microsoft.com/office/drawing/2014/main" id="{D1E4EFD2-426B-5A74-D52A-24B899C5A8B9}"/>
              </a:ext>
            </a:extLst>
          </p:cNvPr>
          <p:cNvSpPr txBox="1"/>
          <p:nvPr/>
        </p:nvSpPr>
        <p:spPr>
          <a:xfrm>
            <a:off x="5678171" y="1132114"/>
            <a:ext cx="32874857" cy="3600986"/>
          </a:xfrm>
          <a:prstGeom prst="rect">
            <a:avLst/>
          </a:prstGeom>
          <a:noFill/>
        </p:spPr>
        <p:txBody>
          <a:bodyPr wrap="square" lIns="91440" tIns="45720" rIns="91440" bIns="45720" rtlCol="0" anchor="t">
            <a:spAutoFit/>
          </a:bodyPr>
          <a:lstStyle/>
          <a:p>
            <a:pPr algn="ctr"/>
            <a:r>
              <a:rPr lang="en-GB" sz="18000" dirty="0">
                <a:solidFill>
                  <a:schemeClr val="bg1"/>
                </a:solidFill>
              </a:rPr>
              <a:t>Group Consultations in Schools</a:t>
            </a:r>
            <a:endParaRPr lang="en-GB" sz="4800" dirty="0">
              <a:solidFill>
                <a:schemeClr val="bg1"/>
              </a:solidFill>
            </a:endParaRPr>
          </a:p>
          <a:p>
            <a:pPr algn="ctr"/>
            <a:r>
              <a:rPr lang="en-GB" sz="4800" dirty="0">
                <a:solidFill>
                  <a:schemeClr val="bg1"/>
                </a:solidFill>
              </a:rPr>
              <a:t>Tori Hadaway Specialist Asthma Nurse and Matron of Atopy service Tower Hamlets </a:t>
            </a:r>
            <a:endParaRPr lang="en-GB" sz="4800" dirty="0">
              <a:solidFill>
                <a:schemeClr val="bg1"/>
              </a:solidFill>
              <a:ea typeface="Calibri"/>
              <a:cs typeface="Calibri"/>
            </a:endParaRPr>
          </a:p>
        </p:txBody>
      </p:sp>
      <p:sp>
        <p:nvSpPr>
          <p:cNvPr id="13" name="TextBox 12">
            <a:extLst>
              <a:ext uri="{FF2B5EF4-FFF2-40B4-BE49-F238E27FC236}">
                <a16:creationId xmlns:a16="http://schemas.microsoft.com/office/drawing/2014/main" id="{62A5AAC3-E6C6-D10D-E50B-E13311F3A503}"/>
              </a:ext>
            </a:extLst>
          </p:cNvPr>
          <p:cNvSpPr txBox="1"/>
          <p:nvPr/>
        </p:nvSpPr>
        <p:spPr>
          <a:xfrm>
            <a:off x="1169622" y="9617609"/>
            <a:ext cx="19459037" cy="5693866"/>
          </a:xfrm>
          <a:prstGeom prst="rect">
            <a:avLst/>
          </a:prstGeom>
          <a:noFill/>
        </p:spPr>
        <p:txBody>
          <a:bodyPr wrap="square" lIns="91440" tIns="45720" rIns="91440" bIns="45720" anchor="t">
            <a:spAutoFit/>
          </a:bodyPr>
          <a:lstStyle/>
          <a:p>
            <a:pPr algn="just"/>
            <a:endParaRPr lang="en-GB" sz="4000" b="1" i="0" u="none" strike="noStrike">
              <a:solidFill>
                <a:schemeClr val="accent1">
                  <a:lumMod val="50000"/>
                </a:schemeClr>
              </a:solidFill>
              <a:effectLst/>
              <a:latin typeface="Arial" panose="020B0604020202020204" pitchFamily="34" charset="0"/>
            </a:endParaRPr>
          </a:p>
          <a:p>
            <a:pPr algn="just"/>
            <a:r>
              <a:rPr lang="en-GB" sz="3600" b="1" dirty="0">
                <a:solidFill>
                  <a:schemeClr val="accent1">
                    <a:lumMod val="50000"/>
                  </a:schemeClr>
                </a:solidFill>
                <a:latin typeface="Arial"/>
                <a:cs typeface="Arial"/>
              </a:rPr>
              <a:t>Introduction</a:t>
            </a:r>
            <a:r>
              <a:rPr lang="en-GB" sz="3600" b="0" i="0" u="none" strike="noStrike" dirty="0">
                <a:solidFill>
                  <a:srgbClr val="002F5C"/>
                </a:solidFill>
                <a:effectLst/>
                <a:latin typeface="Arial"/>
                <a:cs typeface="Arial"/>
              </a:rPr>
              <a:t>: </a:t>
            </a:r>
            <a:r>
              <a:rPr lang="en-GB" sz="3200" b="0" i="0" u="none" strike="noStrike" dirty="0">
                <a:solidFill>
                  <a:srgbClr val="002F5C"/>
                </a:solidFill>
                <a:effectLst/>
                <a:latin typeface="Arial"/>
                <a:cs typeface="Arial"/>
              </a:rPr>
              <a:t>Asthma is the most long-term medical condition with 1 in 11</a:t>
            </a:r>
            <a:r>
              <a:rPr lang="en-GB" sz="3200" dirty="0">
                <a:solidFill>
                  <a:srgbClr val="002F5C"/>
                </a:solidFill>
                <a:latin typeface="Arial"/>
                <a:cs typeface="Arial"/>
              </a:rPr>
              <a:t> </a:t>
            </a:r>
            <a:r>
              <a:rPr lang="en-GB" sz="3200" b="0" i="0" u="none" strike="noStrike" dirty="0">
                <a:solidFill>
                  <a:srgbClr val="002F5C"/>
                </a:solidFill>
                <a:effectLst/>
                <a:latin typeface="Arial"/>
                <a:cs typeface="Arial"/>
              </a:rPr>
              <a:t> </a:t>
            </a:r>
            <a:r>
              <a:rPr lang="en-GB" sz="3200" b="0" i="0" u="none" strike="noStrike" dirty="0">
                <a:solidFill>
                  <a:schemeClr val="accent1">
                    <a:lumMod val="50000"/>
                  </a:schemeClr>
                </a:solidFill>
                <a:effectLst/>
                <a:latin typeface="Arial"/>
                <a:cs typeface="Arial"/>
              </a:rPr>
              <a:t>children living with asthma </a:t>
            </a:r>
            <a:r>
              <a:rPr lang="en-GB" sz="3200" dirty="0">
                <a:solidFill>
                  <a:schemeClr val="accent1">
                    <a:lumMod val="50000"/>
                  </a:schemeClr>
                </a:solidFill>
                <a:latin typeface="Arial"/>
                <a:cs typeface="Arial"/>
              </a:rPr>
              <a:t>and</a:t>
            </a:r>
            <a:r>
              <a:rPr lang="en-GB" sz="3200" b="0" i="0" u="none" strike="noStrike" dirty="0">
                <a:solidFill>
                  <a:schemeClr val="accent1">
                    <a:lumMod val="50000"/>
                  </a:schemeClr>
                </a:solidFill>
                <a:effectLst/>
                <a:latin typeface="Arial"/>
                <a:cs typeface="Arial"/>
              </a:rPr>
              <a:t> </a:t>
            </a:r>
            <a:r>
              <a:rPr lang="en-GB" sz="3200" dirty="0">
                <a:solidFill>
                  <a:schemeClr val="accent1">
                    <a:lumMod val="50000"/>
                  </a:schemeClr>
                </a:solidFill>
                <a:latin typeface="Arial"/>
                <a:cs typeface="Arial"/>
              </a:rPr>
              <a:t>t</a:t>
            </a:r>
            <a:r>
              <a:rPr lang="en-GB" sz="3200" b="0" i="0" u="none" strike="noStrike" dirty="0">
                <a:solidFill>
                  <a:schemeClr val="accent1">
                    <a:lumMod val="50000"/>
                  </a:schemeClr>
                </a:solidFill>
                <a:effectLst/>
                <a:latin typeface="Arial"/>
                <a:cs typeface="Arial"/>
              </a:rPr>
              <a:t>he UK</a:t>
            </a:r>
            <a:r>
              <a:rPr lang="en-GB" sz="3200" dirty="0">
                <a:solidFill>
                  <a:schemeClr val="accent1">
                    <a:lumMod val="50000"/>
                  </a:schemeClr>
                </a:solidFill>
                <a:latin typeface="Arial"/>
                <a:cs typeface="Arial"/>
              </a:rPr>
              <a:t>,</a:t>
            </a:r>
            <a:r>
              <a:rPr lang="en-GB" sz="3200" b="0" i="0" u="none" strike="noStrike" dirty="0">
                <a:solidFill>
                  <a:schemeClr val="accent1">
                    <a:lumMod val="50000"/>
                  </a:schemeClr>
                </a:solidFill>
                <a:effectLst/>
                <a:latin typeface="Arial"/>
                <a:cs typeface="Arial"/>
              </a:rPr>
              <a:t> has the highest prevalence of childhood emergency admissions and death in Europe (1). </a:t>
            </a:r>
            <a:r>
              <a:rPr lang="en-GB" sz="3200" dirty="0">
                <a:solidFill>
                  <a:schemeClr val="accent1">
                    <a:lumMod val="50000"/>
                  </a:schemeClr>
                </a:solidFill>
                <a:latin typeface="Arial"/>
                <a:cs typeface="Arial"/>
              </a:rPr>
              <a:t>In Tower Hamlets we have over 1600 visits to hospital with wheeze and asthma each year. A </a:t>
            </a:r>
            <a:r>
              <a:rPr lang="en-GB" sz="3200" u="none" strike="noStrike" dirty="0">
                <a:solidFill>
                  <a:schemeClr val="accent1">
                    <a:lumMod val="50000"/>
                  </a:schemeClr>
                </a:solidFill>
                <a:latin typeface="Arial"/>
                <a:cs typeface="Arial"/>
              </a:rPr>
              <a:t>local</a:t>
            </a:r>
            <a:r>
              <a:rPr lang="en-GB" sz="3200" b="0" i="0" dirty="0">
                <a:solidFill>
                  <a:schemeClr val="accent1">
                    <a:lumMod val="50000"/>
                  </a:schemeClr>
                </a:solidFill>
                <a:effectLst/>
                <a:latin typeface="Arial"/>
                <a:cs typeface="Arial"/>
              </a:rPr>
              <a:t> engaged session with children and families to identify how to improve asthma service </a:t>
            </a:r>
            <a:r>
              <a:rPr lang="en-GB" sz="3200" dirty="0">
                <a:solidFill>
                  <a:schemeClr val="accent1">
                    <a:lumMod val="50000"/>
                  </a:schemeClr>
                </a:solidFill>
                <a:latin typeface="Arial"/>
                <a:cs typeface="Arial"/>
              </a:rPr>
              <a:t>highlighted</a:t>
            </a:r>
            <a:r>
              <a:rPr lang="en-GB" sz="3200" b="0" i="0" dirty="0">
                <a:solidFill>
                  <a:schemeClr val="accent1">
                    <a:lumMod val="50000"/>
                  </a:schemeClr>
                </a:solidFill>
                <a:effectLst/>
                <a:latin typeface="Arial"/>
                <a:cs typeface="Arial"/>
              </a:rPr>
              <a:t> concerns about school’s management of asthma</a:t>
            </a:r>
            <a:r>
              <a:rPr lang="en-GB" sz="3200" dirty="0">
                <a:solidFill>
                  <a:schemeClr val="accent1">
                    <a:lumMod val="50000"/>
                  </a:schemeClr>
                </a:solidFill>
                <a:latin typeface="Arial"/>
                <a:cs typeface="Arial"/>
              </a:rPr>
              <a:t>.</a:t>
            </a:r>
            <a:r>
              <a:rPr lang="en-GB" sz="3200" b="0" i="0" dirty="0">
                <a:solidFill>
                  <a:schemeClr val="accent1">
                    <a:lumMod val="50000"/>
                  </a:schemeClr>
                </a:solidFill>
                <a:effectLst/>
                <a:latin typeface="Arial"/>
                <a:cs typeface="Arial"/>
              </a:rPr>
              <a:t> </a:t>
            </a:r>
            <a:r>
              <a:rPr lang="en-GB" sz="3200" dirty="0">
                <a:solidFill>
                  <a:schemeClr val="accent1">
                    <a:lumMod val="50000"/>
                  </a:schemeClr>
                </a:solidFill>
                <a:latin typeface="Arial"/>
                <a:cs typeface="Arial"/>
              </a:rPr>
              <a:t>They were not confident that school had the knowledge and procedures in place to safely mange asthma attacks so did not feel safe sending their child to school</a:t>
            </a:r>
            <a:r>
              <a:rPr lang="en-GB" sz="3200" b="0" i="0" dirty="0">
                <a:solidFill>
                  <a:schemeClr val="accent1">
                    <a:lumMod val="50000"/>
                  </a:schemeClr>
                </a:solidFill>
                <a:effectLst/>
                <a:latin typeface="Arial"/>
                <a:cs typeface="Arial"/>
              </a:rPr>
              <a:t>. They also wanted more frequent</a:t>
            </a:r>
            <a:r>
              <a:rPr lang="en-GB" sz="3200" dirty="0">
                <a:solidFill>
                  <a:schemeClr val="accent1">
                    <a:lumMod val="50000"/>
                  </a:schemeClr>
                </a:solidFill>
                <a:latin typeface="Arial"/>
                <a:cs typeface="Arial"/>
              </a:rPr>
              <a:t> General Practitioner and Hospital appointments</a:t>
            </a:r>
            <a:r>
              <a:rPr lang="en-GB" sz="3200" b="0" i="0" dirty="0">
                <a:solidFill>
                  <a:schemeClr val="accent1">
                    <a:lumMod val="50000"/>
                  </a:schemeClr>
                </a:solidFill>
                <a:effectLst/>
                <a:latin typeface="Arial"/>
                <a:cs typeface="Arial"/>
              </a:rPr>
              <a:t> out of school hours.</a:t>
            </a:r>
            <a:r>
              <a:rPr lang="en-GB" sz="3200" dirty="0">
                <a:solidFill>
                  <a:schemeClr val="accent1">
                    <a:lumMod val="50000"/>
                  </a:schemeClr>
                </a:solidFill>
                <a:latin typeface="Arial"/>
                <a:cs typeface="Arial"/>
              </a:rPr>
              <a:t> </a:t>
            </a:r>
            <a:r>
              <a:rPr lang="en-GB" sz="3200" b="0" i="0" u="none" strike="noStrike" dirty="0">
                <a:solidFill>
                  <a:schemeClr val="accent1">
                    <a:lumMod val="50000"/>
                  </a:schemeClr>
                </a:solidFill>
                <a:effectLst/>
                <a:latin typeface="Arial"/>
                <a:cs typeface="Arial"/>
              </a:rPr>
              <a:t> Group consultations are a way </a:t>
            </a:r>
            <a:r>
              <a:rPr lang="en-GB" sz="3200" dirty="0">
                <a:solidFill>
                  <a:schemeClr val="accent1">
                    <a:lumMod val="50000"/>
                  </a:schemeClr>
                </a:solidFill>
                <a:latin typeface="Arial"/>
                <a:cs typeface="Arial"/>
              </a:rPr>
              <a:t>of bring together individuals with long term conditions to help them manage their own health and share learning experiences (2).</a:t>
            </a:r>
            <a:r>
              <a:rPr lang="en-GB" sz="3200" b="0" i="0" u="none" strike="noStrike" dirty="0">
                <a:solidFill>
                  <a:schemeClr val="accent1">
                    <a:lumMod val="50000"/>
                  </a:schemeClr>
                </a:solidFill>
                <a:effectLst/>
                <a:latin typeface="Arial"/>
                <a:cs typeface="Arial"/>
              </a:rPr>
              <a:t> </a:t>
            </a:r>
            <a:r>
              <a:rPr lang="en-GB" sz="3200" dirty="0">
                <a:solidFill>
                  <a:schemeClr val="accent1">
                    <a:lumMod val="50000"/>
                  </a:schemeClr>
                </a:solidFill>
                <a:latin typeface="Arial"/>
                <a:cs typeface="Arial"/>
              </a:rPr>
              <a:t>A</a:t>
            </a:r>
            <a:r>
              <a:rPr lang="en-GB" sz="3200" b="0" i="0" u="none" strike="noStrike" dirty="0">
                <a:solidFill>
                  <a:schemeClr val="accent1">
                    <a:lumMod val="50000"/>
                  </a:schemeClr>
                </a:solidFill>
                <a:effectLst/>
                <a:latin typeface="Arial"/>
                <a:cs typeface="Arial"/>
              </a:rPr>
              <a:t>sthma school interventions improves markers of asthma control through education and empowering self-management (3,4)</a:t>
            </a:r>
            <a:r>
              <a:rPr lang="en-GB" sz="3200" b="0" i="0" dirty="0">
                <a:solidFill>
                  <a:schemeClr val="accent1">
                    <a:lumMod val="50000"/>
                  </a:schemeClr>
                </a:solidFill>
                <a:effectLst/>
                <a:latin typeface="FS Albert Web Regular"/>
              </a:rPr>
              <a:t>. </a:t>
            </a:r>
            <a:endParaRPr lang="en-GB" sz="3200">
              <a:solidFill>
                <a:schemeClr val="accent1">
                  <a:lumMod val="50000"/>
                </a:schemeClr>
              </a:solidFill>
              <a:ea typeface="Calibri"/>
              <a:cs typeface="Calibri"/>
            </a:endParaRPr>
          </a:p>
        </p:txBody>
      </p:sp>
      <p:pic>
        <p:nvPicPr>
          <p:cNvPr id="1026" name="Picture 2">
            <a:extLst>
              <a:ext uri="{FF2B5EF4-FFF2-40B4-BE49-F238E27FC236}">
                <a16:creationId xmlns:a16="http://schemas.microsoft.com/office/drawing/2014/main" id="{5D6BA952-295A-9943-E727-966FB35874D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10108" y="15614844"/>
            <a:ext cx="8202033" cy="413614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7" name="Content Placeholder 4">
            <a:extLst>
              <a:ext uri="{FF2B5EF4-FFF2-40B4-BE49-F238E27FC236}">
                <a16:creationId xmlns:a16="http://schemas.microsoft.com/office/drawing/2014/main" id="{56A40D10-26AB-1EBD-649D-05F7146630DE}"/>
              </a:ext>
            </a:extLst>
          </p:cNvPr>
          <p:cNvGraphicFramePr>
            <a:graphicFrameLocks/>
          </p:cNvGraphicFramePr>
          <p:nvPr>
            <p:extLst>
              <p:ext uri="{D42A27DB-BD31-4B8C-83A1-F6EECF244321}">
                <p14:modId xmlns:p14="http://schemas.microsoft.com/office/powerpoint/2010/main" val="2672688815"/>
              </p:ext>
            </p:extLst>
          </p:nvPr>
        </p:nvGraphicFramePr>
        <p:xfrm>
          <a:off x="32058147" y="14986395"/>
          <a:ext cx="9706816" cy="4764595"/>
        </p:xfrm>
        <a:graphic>
          <a:graphicData uri="http://schemas.openxmlformats.org/drawingml/2006/chart">
            <c:chart xmlns:c="http://schemas.openxmlformats.org/drawingml/2006/chart" xmlns:r="http://schemas.openxmlformats.org/officeDocument/2006/relationships" r:id="rId3"/>
          </a:graphicData>
        </a:graphic>
      </p:graphicFrame>
      <p:sp>
        <p:nvSpPr>
          <p:cNvPr id="20" name="Thought Bubble: Cloud 19">
            <a:extLst>
              <a:ext uri="{FF2B5EF4-FFF2-40B4-BE49-F238E27FC236}">
                <a16:creationId xmlns:a16="http://schemas.microsoft.com/office/drawing/2014/main" id="{1CEE5207-4D74-F0A6-7C5C-5F7C3D6D6BB2}"/>
              </a:ext>
            </a:extLst>
          </p:cNvPr>
          <p:cNvSpPr/>
          <p:nvPr/>
        </p:nvSpPr>
        <p:spPr>
          <a:xfrm>
            <a:off x="30059881" y="9914685"/>
            <a:ext cx="5380094" cy="2230581"/>
          </a:xfrm>
          <a:prstGeom prst="cloudCallou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marL="0" algn="l" defTabSz="3078071" rtl="0" eaLnBrk="1" latinLnBrk="0" hangingPunct="1">
              <a:defRPr sz="6186" kern="1200">
                <a:solidFill>
                  <a:schemeClr val="lt1"/>
                </a:solidFill>
                <a:latin typeface="+mn-lt"/>
                <a:ea typeface="+mn-ea"/>
                <a:cs typeface="+mn-cs"/>
              </a:defRPr>
            </a:lvl1pPr>
            <a:lvl2pPr marL="1539038" algn="l" defTabSz="3078071" rtl="0" eaLnBrk="1" latinLnBrk="0" hangingPunct="1">
              <a:defRPr sz="6186" kern="1200">
                <a:solidFill>
                  <a:schemeClr val="lt1"/>
                </a:solidFill>
                <a:latin typeface="+mn-lt"/>
                <a:ea typeface="+mn-ea"/>
                <a:cs typeface="+mn-cs"/>
              </a:defRPr>
            </a:lvl2pPr>
            <a:lvl3pPr marL="3078071" algn="l" defTabSz="3078071" rtl="0" eaLnBrk="1" latinLnBrk="0" hangingPunct="1">
              <a:defRPr sz="6186" kern="1200">
                <a:solidFill>
                  <a:schemeClr val="lt1"/>
                </a:solidFill>
                <a:latin typeface="+mn-lt"/>
                <a:ea typeface="+mn-ea"/>
                <a:cs typeface="+mn-cs"/>
              </a:defRPr>
            </a:lvl3pPr>
            <a:lvl4pPr marL="4617113" algn="l" defTabSz="3078071" rtl="0" eaLnBrk="1" latinLnBrk="0" hangingPunct="1">
              <a:defRPr sz="6186" kern="1200">
                <a:solidFill>
                  <a:schemeClr val="lt1"/>
                </a:solidFill>
                <a:latin typeface="+mn-lt"/>
                <a:ea typeface="+mn-ea"/>
                <a:cs typeface="+mn-cs"/>
              </a:defRPr>
            </a:lvl4pPr>
            <a:lvl5pPr marL="6156150" algn="l" defTabSz="3078071" rtl="0" eaLnBrk="1" latinLnBrk="0" hangingPunct="1">
              <a:defRPr sz="6186" kern="1200">
                <a:solidFill>
                  <a:schemeClr val="lt1"/>
                </a:solidFill>
                <a:latin typeface="+mn-lt"/>
                <a:ea typeface="+mn-ea"/>
                <a:cs typeface="+mn-cs"/>
              </a:defRPr>
            </a:lvl5pPr>
            <a:lvl6pPr marL="7695186" algn="l" defTabSz="3078071" rtl="0" eaLnBrk="1" latinLnBrk="0" hangingPunct="1">
              <a:defRPr sz="6186" kern="1200">
                <a:solidFill>
                  <a:schemeClr val="lt1"/>
                </a:solidFill>
                <a:latin typeface="+mn-lt"/>
                <a:ea typeface="+mn-ea"/>
                <a:cs typeface="+mn-cs"/>
              </a:defRPr>
            </a:lvl6pPr>
            <a:lvl7pPr marL="9234223" algn="l" defTabSz="3078071" rtl="0" eaLnBrk="1" latinLnBrk="0" hangingPunct="1">
              <a:defRPr sz="6186" kern="1200">
                <a:solidFill>
                  <a:schemeClr val="lt1"/>
                </a:solidFill>
                <a:latin typeface="+mn-lt"/>
                <a:ea typeface="+mn-ea"/>
                <a:cs typeface="+mn-cs"/>
              </a:defRPr>
            </a:lvl7pPr>
            <a:lvl8pPr marL="10773257" algn="l" defTabSz="3078071" rtl="0" eaLnBrk="1" latinLnBrk="0" hangingPunct="1">
              <a:defRPr sz="6186" kern="1200">
                <a:solidFill>
                  <a:schemeClr val="lt1"/>
                </a:solidFill>
                <a:latin typeface="+mn-lt"/>
                <a:ea typeface="+mn-ea"/>
                <a:cs typeface="+mn-cs"/>
              </a:defRPr>
            </a:lvl8pPr>
            <a:lvl9pPr marL="12312296" algn="l" defTabSz="3078071" rtl="0" eaLnBrk="1" latinLnBrk="0" hangingPunct="1">
              <a:defRPr sz="6186" kern="1200">
                <a:solidFill>
                  <a:schemeClr val="lt1"/>
                </a:solidFill>
                <a:latin typeface="+mn-lt"/>
                <a:ea typeface="+mn-ea"/>
                <a:cs typeface="+mn-cs"/>
              </a:defRPr>
            </a:lvl9pPr>
          </a:lstStyle>
          <a:p>
            <a:pPr algn="ctr"/>
            <a:r>
              <a:rPr lang="en-GB" sz="4000" dirty="0">
                <a:solidFill>
                  <a:schemeClr val="bg1"/>
                </a:solidFill>
              </a:rPr>
              <a:t>Stopping breathing</a:t>
            </a:r>
            <a:endParaRPr lang="en-GB" sz="4000">
              <a:solidFill>
                <a:schemeClr val="bg1"/>
              </a:solidFill>
              <a:ea typeface="Calibri"/>
              <a:cs typeface="Calibri"/>
            </a:endParaRPr>
          </a:p>
          <a:p>
            <a:pPr algn="ctr"/>
            <a:endParaRPr lang="en-GB" sz="2131"/>
          </a:p>
        </p:txBody>
      </p:sp>
      <p:sp>
        <p:nvSpPr>
          <p:cNvPr id="21" name="Thought Bubble: Cloud 20">
            <a:extLst>
              <a:ext uri="{FF2B5EF4-FFF2-40B4-BE49-F238E27FC236}">
                <a16:creationId xmlns:a16="http://schemas.microsoft.com/office/drawing/2014/main" id="{1CEE5207-4D74-F0A6-7C5C-5F7C3D6D6BB2}"/>
              </a:ext>
            </a:extLst>
          </p:cNvPr>
          <p:cNvSpPr/>
          <p:nvPr/>
        </p:nvSpPr>
        <p:spPr>
          <a:xfrm>
            <a:off x="36431937" y="9919015"/>
            <a:ext cx="4931816" cy="2070621"/>
          </a:xfrm>
          <a:prstGeom prst="cloudCallout">
            <a:avLst>
              <a:gd name="adj1" fmla="val -15036"/>
              <a:gd name="adj2" fmla="val 76532"/>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3078071" rtl="0" eaLnBrk="1" latinLnBrk="0" hangingPunct="1">
              <a:defRPr sz="6186" kern="1200">
                <a:solidFill>
                  <a:schemeClr val="lt1"/>
                </a:solidFill>
                <a:latin typeface="+mn-lt"/>
                <a:ea typeface="+mn-ea"/>
                <a:cs typeface="+mn-cs"/>
              </a:defRPr>
            </a:lvl1pPr>
            <a:lvl2pPr marL="1539038" algn="l" defTabSz="3078071" rtl="0" eaLnBrk="1" latinLnBrk="0" hangingPunct="1">
              <a:defRPr sz="6186" kern="1200">
                <a:solidFill>
                  <a:schemeClr val="lt1"/>
                </a:solidFill>
                <a:latin typeface="+mn-lt"/>
                <a:ea typeface="+mn-ea"/>
                <a:cs typeface="+mn-cs"/>
              </a:defRPr>
            </a:lvl2pPr>
            <a:lvl3pPr marL="3078071" algn="l" defTabSz="3078071" rtl="0" eaLnBrk="1" latinLnBrk="0" hangingPunct="1">
              <a:defRPr sz="6186" kern="1200">
                <a:solidFill>
                  <a:schemeClr val="lt1"/>
                </a:solidFill>
                <a:latin typeface="+mn-lt"/>
                <a:ea typeface="+mn-ea"/>
                <a:cs typeface="+mn-cs"/>
              </a:defRPr>
            </a:lvl3pPr>
            <a:lvl4pPr marL="4617113" algn="l" defTabSz="3078071" rtl="0" eaLnBrk="1" latinLnBrk="0" hangingPunct="1">
              <a:defRPr sz="6186" kern="1200">
                <a:solidFill>
                  <a:schemeClr val="lt1"/>
                </a:solidFill>
                <a:latin typeface="+mn-lt"/>
                <a:ea typeface="+mn-ea"/>
                <a:cs typeface="+mn-cs"/>
              </a:defRPr>
            </a:lvl4pPr>
            <a:lvl5pPr marL="6156150" algn="l" defTabSz="3078071" rtl="0" eaLnBrk="1" latinLnBrk="0" hangingPunct="1">
              <a:defRPr sz="6186" kern="1200">
                <a:solidFill>
                  <a:schemeClr val="lt1"/>
                </a:solidFill>
                <a:latin typeface="+mn-lt"/>
                <a:ea typeface="+mn-ea"/>
                <a:cs typeface="+mn-cs"/>
              </a:defRPr>
            </a:lvl5pPr>
            <a:lvl6pPr marL="7695186" algn="l" defTabSz="3078071" rtl="0" eaLnBrk="1" latinLnBrk="0" hangingPunct="1">
              <a:defRPr sz="6186" kern="1200">
                <a:solidFill>
                  <a:schemeClr val="lt1"/>
                </a:solidFill>
                <a:latin typeface="+mn-lt"/>
                <a:ea typeface="+mn-ea"/>
                <a:cs typeface="+mn-cs"/>
              </a:defRPr>
            </a:lvl6pPr>
            <a:lvl7pPr marL="9234223" algn="l" defTabSz="3078071" rtl="0" eaLnBrk="1" latinLnBrk="0" hangingPunct="1">
              <a:defRPr sz="6186" kern="1200">
                <a:solidFill>
                  <a:schemeClr val="lt1"/>
                </a:solidFill>
                <a:latin typeface="+mn-lt"/>
                <a:ea typeface="+mn-ea"/>
                <a:cs typeface="+mn-cs"/>
              </a:defRPr>
            </a:lvl7pPr>
            <a:lvl8pPr marL="10773257" algn="l" defTabSz="3078071" rtl="0" eaLnBrk="1" latinLnBrk="0" hangingPunct="1">
              <a:defRPr sz="6186" kern="1200">
                <a:solidFill>
                  <a:schemeClr val="lt1"/>
                </a:solidFill>
                <a:latin typeface="+mn-lt"/>
                <a:ea typeface="+mn-ea"/>
                <a:cs typeface="+mn-cs"/>
              </a:defRPr>
            </a:lvl8pPr>
            <a:lvl9pPr marL="12312296" algn="l" defTabSz="3078071" rtl="0" eaLnBrk="1" latinLnBrk="0" hangingPunct="1">
              <a:defRPr sz="6186" kern="1200">
                <a:solidFill>
                  <a:schemeClr val="lt1"/>
                </a:solidFill>
                <a:latin typeface="+mn-lt"/>
                <a:ea typeface="+mn-ea"/>
                <a:cs typeface="+mn-cs"/>
              </a:defRPr>
            </a:lvl9pPr>
          </a:lstStyle>
          <a:p>
            <a:pPr algn="ctr"/>
            <a:endParaRPr lang="en-GB" sz="2131"/>
          </a:p>
        </p:txBody>
      </p:sp>
      <p:sp>
        <p:nvSpPr>
          <p:cNvPr id="23" name="TextBox 22">
            <a:extLst>
              <a:ext uri="{FF2B5EF4-FFF2-40B4-BE49-F238E27FC236}">
                <a16:creationId xmlns:a16="http://schemas.microsoft.com/office/drawing/2014/main" id="{424A8527-05A4-5C7D-4E7D-B623F06400E1}"/>
              </a:ext>
            </a:extLst>
          </p:cNvPr>
          <p:cNvSpPr txBox="1"/>
          <p:nvPr/>
        </p:nvSpPr>
        <p:spPr>
          <a:xfrm rot="10800000" flipV="1">
            <a:off x="22163549" y="25262530"/>
            <a:ext cx="14764647" cy="1631216"/>
          </a:xfrm>
          <a:prstGeom prst="rect">
            <a:avLst/>
          </a:prstGeom>
          <a:noFill/>
        </p:spPr>
        <p:txBody>
          <a:bodyPr wrap="square" lIns="91440" tIns="45720" rIns="91440" bIns="45720" anchor="t">
            <a:spAutoFit/>
          </a:bodyPr>
          <a:lstStyle/>
          <a:p>
            <a:pPr algn="just" fontAlgn="base"/>
            <a:r>
              <a:rPr lang="en-GB" sz="3600" b="1" i="0" dirty="0">
                <a:solidFill>
                  <a:schemeClr val="accent1">
                    <a:lumMod val="50000"/>
                  </a:schemeClr>
                </a:solidFill>
                <a:effectLst/>
                <a:latin typeface="Arial"/>
                <a:cs typeface="Arial"/>
              </a:rPr>
              <a:t>Plans</a:t>
            </a:r>
            <a:r>
              <a:rPr lang="en-GB" sz="3600" b="1" dirty="0">
                <a:solidFill>
                  <a:schemeClr val="accent1">
                    <a:lumMod val="50000"/>
                  </a:schemeClr>
                </a:solidFill>
                <a:latin typeface="Arial"/>
                <a:cs typeface="Arial"/>
              </a:rPr>
              <a:t>: </a:t>
            </a:r>
            <a:r>
              <a:rPr lang="en-GB" sz="3200" b="0" i="0" dirty="0">
                <a:solidFill>
                  <a:schemeClr val="accent1">
                    <a:lumMod val="50000"/>
                  </a:schemeClr>
                </a:solidFill>
                <a:effectLst/>
                <a:latin typeface="Arial"/>
                <a:cs typeface="Arial"/>
              </a:rPr>
              <a:t>Funding has been agreed to expand the service to an Atopy service</a:t>
            </a:r>
            <a:endParaRPr lang="en-US" dirty="0">
              <a:solidFill>
                <a:schemeClr val="accent1">
                  <a:lumMod val="50000"/>
                </a:schemeClr>
              </a:solidFill>
              <a:latin typeface="Arial"/>
              <a:cs typeface="Arial"/>
            </a:endParaRPr>
          </a:p>
          <a:p>
            <a:pPr algn="just"/>
            <a:r>
              <a:rPr lang="en-GB" sz="3200" b="0" i="0" dirty="0">
                <a:solidFill>
                  <a:schemeClr val="accent1">
                    <a:lumMod val="50000"/>
                  </a:schemeClr>
                </a:solidFill>
                <a:effectLst/>
                <a:latin typeface="Arial"/>
                <a:cs typeface="Arial"/>
              </a:rPr>
              <a:t>to deliver group consultation and Asthma </a:t>
            </a:r>
            <a:r>
              <a:rPr lang="en-GB" sz="3200" dirty="0">
                <a:solidFill>
                  <a:schemeClr val="accent1">
                    <a:lumMod val="50000"/>
                  </a:schemeClr>
                </a:solidFill>
                <a:latin typeface="Arial"/>
                <a:cs typeface="Arial"/>
              </a:rPr>
              <a:t>Friendly</a:t>
            </a:r>
            <a:r>
              <a:rPr lang="en-GB" sz="3200" b="0" i="0" dirty="0">
                <a:solidFill>
                  <a:schemeClr val="accent1">
                    <a:lumMod val="50000"/>
                  </a:schemeClr>
                </a:solidFill>
                <a:effectLst/>
                <a:latin typeface="Arial"/>
                <a:cs typeface="Arial"/>
              </a:rPr>
              <a:t> schools in all Tower Hamlet schools.</a:t>
            </a:r>
            <a:endParaRPr lang="en-GB" dirty="0">
              <a:solidFill>
                <a:schemeClr val="accent1">
                  <a:lumMod val="50000"/>
                </a:schemeClr>
              </a:solidFill>
              <a:latin typeface="Arial"/>
              <a:cs typeface="Arial"/>
            </a:endParaRPr>
          </a:p>
        </p:txBody>
      </p:sp>
      <p:graphicFrame>
        <p:nvGraphicFramePr>
          <p:cNvPr id="24" name="Content Placeholder 3">
            <a:extLst>
              <a:ext uri="{FF2B5EF4-FFF2-40B4-BE49-F238E27FC236}">
                <a16:creationId xmlns:a16="http://schemas.microsoft.com/office/drawing/2014/main" id="{00F286F1-1898-A0CB-62D3-C5F330FA0F48}"/>
              </a:ext>
            </a:extLst>
          </p:cNvPr>
          <p:cNvGraphicFramePr>
            <a:graphicFrameLocks/>
          </p:cNvGraphicFramePr>
          <p:nvPr>
            <p:extLst>
              <p:ext uri="{D42A27DB-BD31-4B8C-83A1-F6EECF244321}">
                <p14:modId xmlns:p14="http://schemas.microsoft.com/office/powerpoint/2010/main" val="1661498193"/>
              </p:ext>
            </p:extLst>
          </p:nvPr>
        </p:nvGraphicFramePr>
        <p:xfrm>
          <a:off x="22232441" y="15001731"/>
          <a:ext cx="9075893" cy="4749259"/>
        </p:xfrm>
        <a:graphic>
          <a:graphicData uri="http://schemas.openxmlformats.org/drawingml/2006/chart">
            <c:chart xmlns:c="http://schemas.openxmlformats.org/drawingml/2006/chart" xmlns:r="http://schemas.openxmlformats.org/officeDocument/2006/relationships" r:id="rId4"/>
          </a:graphicData>
        </a:graphic>
      </p:graphicFrame>
      <p:sp>
        <p:nvSpPr>
          <p:cNvPr id="26" name="TextBox 25">
            <a:extLst>
              <a:ext uri="{FF2B5EF4-FFF2-40B4-BE49-F238E27FC236}">
                <a16:creationId xmlns:a16="http://schemas.microsoft.com/office/drawing/2014/main" id="{012C3AE9-2079-AF70-AC34-609327A56392}"/>
              </a:ext>
            </a:extLst>
          </p:cNvPr>
          <p:cNvSpPr txBox="1"/>
          <p:nvPr/>
        </p:nvSpPr>
        <p:spPr>
          <a:xfrm rot="10800000" flipV="1">
            <a:off x="22088981" y="22417028"/>
            <a:ext cx="19723497" cy="2616101"/>
          </a:xfrm>
          <a:prstGeom prst="rect">
            <a:avLst/>
          </a:prstGeom>
          <a:noFill/>
        </p:spPr>
        <p:txBody>
          <a:bodyPr wrap="square" lIns="91440" tIns="45720" rIns="91440" bIns="45720" anchor="t">
            <a:spAutoFit/>
          </a:bodyPr>
          <a:lstStyle/>
          <a:p>
            <a:pPr algn="just"/>
            <a:r>
              <a:rPr lang="en-GB" sz="3600" b="1" i="0" u="none" strike="noStrike" dirty="0">
                <a:solidFill>
                  <a:schemeClr val="accent1">
                    <a:lumMod val="50000"/>
                  </a:schemeClr>
                </a:solidFill>
                <a:effectLst/>
                <a:latin typeface="Arial"/>
                <a:cs typeface="Arial"/>
              </a:rPr>
              <a:t>Conclusion: </a:t>
            </a:r>
            <a:r>
              <a:rPr lang="en-GB" sz="3200" b="0" i="0" dirty="0">
                <a:solidFill>
                  <a:schemeClr val="accent1">
                    <a:lumMod val="50000"/>
                  </a:schemeClr>
                </a:solidFill>
                <a:effectLst/>
                <a:latin typeface="Arial"/>
                <a:cs typeface="Arial"/>
              </a:rPr>
              <a:t>Group consultation identifies </a:t>
            </a:r>
            <a:r>
              <a:rPr lang="en-GB" sz="3200" dirty="0">
                <a:solidFill>
                  <a:schemeClr val="accent1">
                    <a:lumMod val="50000"/>
                  </a:schemeClr>
                </a:solidFill>
                <a:latin typeface="Arial"/>
                <a:cs typeface="Arial"/>
              </a:rPr>
              <a:t>children</a:t>
            </a:r>
            <a:r>
              <a:rPr lang="en-GB" sz="3200" b="0" i="0" dirty="0">
                <a:solidFill>
                  <a:schemeClr val="accent1">
                    <a:lumMod val="50000"/>
                  </a:schemeClr>
                </a:solidFill>
                <a:effectLst/>
                <a:latin typeface="Arial"/>
                <a:cs typeface="Arial"/>
              </a:rPr>
              <a:t> with poor symptom control and pre-determined risk of having an asthma attack. It improves awareness on symptoms control and when to seek medical review to reduce risk </a:t>
            </a:r>
            <a:r>
              <a:rPr lang="en-GB" sz="3200" dirty="0">
                <a:solidFill>
                  <a:schemeClr val="accent1">
                    <a:lumMod val="50000"/>
                  </a:schemeClr>
                </a:solidFill>
                <a:latin typeface="Arial"/>
                <a:cs typeface="Arial"/>
              </a:rPr>
              <a:t>of an </a:t>
            </a:r>
            <a:r>
              <a:rPr lang="en-GB" sz="3200" b="0" i="0" dirty="0">
                <a:solidFill>
                  <a:schemeClr val="accent1">
                    <a:lumMod val="50000"/>
                  </a:schemeClr>
                </a:solidFill>
                <a:effectLst/>
                <a:latin typeface="Arial"/>
                <a:cs typeface="Arial"/>
              </a:rPr>
              <a:t>attack and </a:t>
            </a:r>
            <a:r>
              <a:rPr lang="en-GB" sz="3200" dirty="0">
                <a:solidFill>
                  <a:schemeClr val="accent1">
                    <a:lumMod val="50000"/>
                  </a:schemeClr>
                </a:solidFill>
                <a:latin typeface="Arial"/>
                <a:cs typeface="Arial"/>
              </a:rPr>
              <a:t>hospital</a:t>
            </a:r>
            <a:r>
              <a:rPr lang="en-GB" sz="3200" b="0" i="0" dirty="0">
                <a:solidFill>
                  <a:schemeClr val="accent1">
                    <a:lumMod val="50000"/>
                  </a:schemeClr>
                </a:solidFill>
                <a:effectLst/>
                <a:latin typeface="Arial"/>
                <a:cs typeface="Arial"/>
              </a:rPr>
              <a:t> admission. It</a:t>
            </a:r>
            <a:r>
              <a:rPr lang="en-GB" sz="3200" dirty="0">
                <a:solidFill>
                  <a:schemeClr val="accent1">
                    <a:lumMod val="50000"/>
                  </a:schemeClr>
                </a:solidFill>
                <a:latin typeface="Arial"/>
                <a:cs typeface="Arial"/>
              </a:rPr>
              <a:t> supports the national asthma bundle </a:t>
            </a:r>
            <a:endParaRPr lang="en-US" dirty="0">
              <a:solidFill>
                <a:schemeClr val="accent1">
                  <a:lumMod val="50000"/>
                </a:schemeClr>
              </a:solidFill>
              <a:latin typeface="Calibri" panose="020F0502020204030204"/>
              <a:ea typeface="Calibri" panose="020F0502020204030204"/>
              <a:cs typeface="Calibri" panose="020F0502020204030204"/>
            </a:endParaRPr>
          </a:p>
          <a:p>
            <a:pPr algn="just"/>
            <a:r>
              <a:rPr lang="en-GB" sz="3200" dirty="0">
                <a:solidFill>
                  <a:schemeClr val="accent1">
                    <a:lumMod val="50000"/>
                  </a:schemeClr>
                </a:solidFill>
                <a:latin typeface="Arial"/>
                <a:cs typeface="Arial"/>
              </a:rPr>
              <a:t>and The coreplus5 approach in reducing health inequalities and improving asthma </a:t>
            </a:r>
            <a:endParaRPr lang="en-US" sz="6900" dirty="0">
              <a:solidFill>
                <a:schemeClr val="accent1">
                  <a:lumMod val="50000"/>
                </a:schemeClr>
              </a:solidFill>
              <a:latin typeface="Calibri" panose="020F0502020204030204"/>
              <a:ea typeface="Calibri"/>
              <a:cs typeface="Calibri"/>
            </a:endParaRPr>
          </a:p>
          <a:p>
            <a:pPr algn="just"/>
            <a:r>
              <a:rPr lang="en-GB" sz="3200" dirty="0">
                <a:solidFill>
                  <a:schemeClr val="accent1">
                    <a:lumMod val="50000"/>
                  </a:schemeClr>
                </a:solidFill>
                <a:latin typeface="Arial"/>
                <a:cs typeface="Arial"/>
              </a:rPr>
              <a:t>care in children (5,6).</a:t>
            </a:r>
            <a:endParaRPr lang="en-US" sz="6900" dirty="0">
              <a:solidFill>
                <a:schemeClr val="accent1">
                  <a:lumMod val="50000"/>
                </a:schemeClr>
              </a:solidFill>
              <a:ea typeface="Calibri"/>
              <a:cs typeface="Calibri"/>
            </a:endParaRPr>
          </a:p>
        </p:txBody>
      </p:sp>
      <p:sp>
        <p:nvSpPr>
          <p:cNvPr id="27" name="TextBox 26">
            <a:extLst>
              <a:ext uri="{FF2B5EF4-FFF2-40B4-BE49-F238E27FC236}">
                <a16:creationId xmlns:a16="http://schemas.microsoft.com/office/drawing/2014/main" id="{B61F708D-4152-E119-15C9-732C13FA516C}"/>
              </a:ext>
            </a:extLst>
          </p:cNvPr>
          <p:cNvSpPr txBox="1"/>
          <p:nvPr/>
        </p:nvSpPr>
        <p:spPr>
          <a:xfrm>
            <a:off x="22163550" y="27042053"/>
            <a:ext cx="13302798" cy="3385542"/>
          </a:xfrm>
          <a:prstGeom prst="rect">
            <a:avLst/>
          </a:prstGeom>
          <a:noFill/>
        </p:spPr>
        <p:txBody>
          <a:bodyPr wrap="square" lIns="91440" tIns="45720" rIns="91440" bIns="45720" rtlCol="0" anchor="t">
            <a:spAutoFit/>
          </a:bodyPr>
          <a:lstStyle/>
          <a:p>
            <a:r>
              <a:rPr lang="en-GB" sz="3600" b="1" dirty="0">
                <a:solidFill>
                  <a:schemeClr val="accent1">
                    <a:lumMod val="50000"/>
                  </a:schemeClr>
                </a:solidFill>
              </a:rPr>
              <a:t>References</a:t>
            </a:r>
            <a:r>
              <a:rPr lang="en-GB" sz="3600" dirty="0"/>
              <a:t>:</a:t>
            </a:r>
          </a:p>
          <a:p>
            <a:r>
              <a:rPr lang="en-GB" sz="2200" dirty="0">
                <a:solidFill>
                  <a:schemeClr val="accent1"/>
                </a:solidFill>
              </a:rPr>
              <a:t>1 </a:t>
            </a:r>
            <a:r>
              <a:rPr lang="en-GB" sz="2200" dirty="0">
                <a:solidFill>
                  <a:schemeClr val="accent1"/>
                </a:solidFill>
                <a:hlinkClick r:id="rId5">
                  <a:extLst>
                    <a:ext uri="{A12FA001-AC4F-418D-AE19-62706E023703}">
                      <ahyp:hlinkClr xmlns:ahyp="http://schemas.microsoft.com/office/drawing/2018/hyperlinkcolor" val="tx"/>
                    </a:ext>
                  </a:extLst>
                </a:hlinkClick>
              </a:rPr>
              <a:t>https://www.england.nhs.uk/childhood-asthma/</a:t>
            </a:r>
            <a:endParaRPr lang="en-GB" sz="2200">
              <a:solidFill>
                <a:schemeClr val="accent1"/>
              </a:solidFill>
              <a:ea typeface="Calibri"/>
              <a:cs typeface="Calibri"/>
            </a:endParaRPr>
          </a:p>
          <a:p>
            <a:r>
              <a:rPr lang="en-GB" sz="2200" dirty="0">
                <a:solidFill>
                  <a:schemeClr val="accent1"/>
                </a:solidFill>
                <a:hlinkClick r:id="rId5">
                  <a:extLst>
                    <a:ext uri="{A12FA001-AC4F-418D-AE19-62706E023703}">
                      <ahyp:hlinkClr xmlns:ahyp="http://schemas.microsoft.com/office/drawing/2018/hyperlinkcolor" val="tx"/>
                    </a:ext>
                  </a:extLst>
                </a:hlinkClick>
              </a:rPr>
              <a:t>2 https://www.england.nhs.uk/childhood-asthma/</a:t>
            </a:r>
            <a:r>
              <a:rPr lang="en-GB" sz="2200" dirty="0">
                <a:solidFill>
                  <a:srgbClr val="0563C1"/>
                </a:solidFill>
                <a:hlinkClick r:id="rId6">
                  <a:extLst>
                    <a:ext uri="{A12FA001-AC4F-418D-AE19-62706E023703}">
                      <ahyp:hlinkClr xmlns:ahyp="http://schemas.microsoft.com/office/drawing/2018/hyperlinkcolor" val="tx"/>
                    </a:ext>
                  </a:extLst>
                </a:hlinkClick>
              </a:rPr>
              <a:t>3 </a:t>
            </a:r>
            <a:r>
              <a:rPr lang="en-GB" sz="2200" dirty="0">
                <a:solidFill>
                  <a:schemeClr val="accent1"/>
                </a:solidFill>
                <a:hlinkClick r:id="rId6">
                  <a:extLst>
                    <a:ext uri="{A12FA001-AC4F-418D-AE19-62706E023703}">
                      <ahyp:hlinkClr xmlns:ahyp="http://schemas.microsoft.com/office/drawing/2018/hyperlinkcolor" val="tx"/>
                    </a:ext>
                  </a:extLst>
                </a:hlinkClick>
              </a:rPr>
              <a:t>NHS England » Group consultations: Together, patients are stronger</a:t>
            </a:r>
            <a:endParaRPr lang="en-GB" sz="2200">
              <a:solidFill>
                <a:schemeClr val="accent1"/>
              </a:solidFill>
              <a:ea typeface="Calibri"/>
              <a:cs typeface="Calibri"/>
            </a:endParaRPr>
          </a:p>
          <a:p>
            <a:r>
              <a:rPr lang="en-GB" sz="2200" dirty="0">
                <a:solidFill>
                  <a:srgbClr val="0563C1"/>
                </a:solidFill>
                <a:hlinkClick r:id="rId7">
                  <a:extLst>
                    <a:ext uri="{A12FA001-AC4F-418D-AE19-62706E023703}">
                      <ahyp:hlinkClr xmlns:ahyp="http://schemas.microsoft.com/office/drawing/2018/hyperlinkcolor" val="tx"/>
                    </a:ext>
                  </a:extLst>
                </a:hlinkClick>
              </a:rPr>
              <a:t>3 </a:t>
            </a:r>
            <a:r>
              <a:rPr lang="en-GB" sz="2200" dirty="0">
                <a:solidFill>
                  <a:schemeClr val="accent1"/>
                </a:solidFill>
                <a:hlinkClick r:id="rId7">
                  <a:extLst>
                    <a:ext uri="{A12FA001-AC4F-418D-AE19-62706E023703}">
                      <ahyp:hlinkClr xmlns:ahyp="http://schemas.microsoft.com/office/drawing/2018/hyperlinkcolor" val="tx"/>
                    </a:ext>
                  </a:extLst>
                </a:hlinkClick>
              </a:rPr>
              <a:t>https://www.rcplondon.ac.uk/projects/national-review-asthma-deaths</a:t>
            </a:r>
            <a:r>
              <a:rPr lang="en-GB" sz="2200" dirty="0">
                <a:solidFill>
                  <a:schemeClr val="accent1"/>
                </a:solidFill>
              </a:rPr>
              <a:t> </a:t>
            </a:r>
            <a:endParaRPr lang="en-GB" sz="2200">
              <a:solidFill>
                <a:schemeClr val="accent1"/>
              </a:solidFill>
              <a:ea typeface="Calibri"/>
              <a:cs typeface="Calibri"/>
            </a:endParaRPr>
          </a:p>
          <a:p>
            <a:r>
              <a:rPr lang="en-GB" sz="2200" dirty="0">
                <a:solidFill>
                  <a:schemeClr val="accent1"/>
                </a:solidFill>
              </a:rPr>
              <a:t>4 </a:t>
            </a:r>
            <a:r>
              <a:rPr lang="en-GB" sz="2200" dirty="0">
                <a:solidFill>
                  <a:schemeClr val="accent1"/>
                </a:solidFill>
                <a:hlinkClick r:id="rId8">
                  <a:extLst>
                    <a:ext uri="{A12FA001-AC4F-418D-AE19-62706E023703}">
                      <ahyp:hlinkClr xmlns:ahyp="http://schemas.microsoft.com/office/drawing/2018/hyperlinkcolor" val="tx"/>
                    </a:ext>
                  </a:extLst>
                </a:hlinkClick>
              </a:rPr>
              <a:t>Report template - NHSI website (england.nhs.uk)</a:t>
            </a:r>
            <a:endParaRPr lang="en-GB" sz="2200">
              <a:solidFill>
                <a:schemeClr val="accent1"/>
              </a:solidFill>
              <a:ea typeface="Calibri"/>
              <a:cs typeface="Calibri"/>
            </a:endParaRPr>
          </a:p>
          <a:p>
            <a:r>
              <a:rPr lang="en-GB" sz="2200" dirty="0">
                <a:solidFill>
                  <a:schemeClr val="accent1"/>
                </a:solidFill>
              </a:rPr>
              <a:t>5 </a:t>
            </a:r>
            <a:r>
              <a:rPr lang="en-GB" sz="2200" dirty="0">
                <a:solidFill>
                  <a:schemeClr val="accent1"/>
                </a:solidFill>
                <a:hlinkClick r:id="rId9">
                  <a:extLst>
                    <a:ext uri="{A12FA001-AC4F-418D-AE19-62706E023703}">
                      <ahyp:hlinkClr xmlns:ahyp="http://schemas.microsoft.com/office/drawing/2018/hyperlinkcolor" val="tx"/>
                    </a:ext>
                  </a:extLst>
                </a:hlinkClick>
              </a:rPr>
              <a:t>NHS England » Core20PLUS5 – An approach to reducing health inequalities for children and young people</a:t>
            </a:r>
            <a:endParaRPr lang="en-GB" sz="2200">
              <a:solidFill>
                <a:schemeClr val="accent1"/>
              </a:solidFill>
              <a:ea typeface="Calibri"/>
              <a:cs typeface="Calibri"/>
            </a:endParaRPr>
          </a:p>
          <a:p>
            <a:r>
              <a:rPr lang="en-GB" sz="2200" dirty="0">
                <a:solidFill>
                  <a:schemeClr val="accent1"/>
                </a:solidFill>
                <a:hlinkClick r:id="rId10">
                  <a:extLst>
                    <a:ext uri="{A12FA001-AC4F-418D-AE19-62706E023703}">
                      <ahyp:hlinkClr xmlns:ahyp="http://schemas.microsoft.com/office/drawing/2018/hyperlinkcolor" val="tx"/>
                    </a:ext>
                  </a:extLst>
                </a:hlinkClick>
              </a:rPr>
              <a:t>6 https://www.england.nhs.uk/publication/national-bundle-of-care-for-children-and-young-people-with-asthma/</a:t>
            </a:r>
            <a:endParaRPr lang="en-GB" sz="2200">
              <a:solidFill>
                <a:schemeClr val="accent1"/>
              </a:solidFill>
              <a:ea typeface="Calibri"/>
              <a:cs typeface="Calibri"/>
            </a:endParaRPr>
          </a:p>
          <a:p>
            <a:endParaRPr lang="en-GB" sz="2200" dirty="0">
              <a:ea typeface="Calibri"/>
              <a:cs typeface="Calibri"/>
            </a:endParaRPr>
          </a:p>
        </p:txBody>
      </p:sp>
      <p:sp>
        <p:nvSpPr>
          <p:cNvPr id="28" name="TextBox 27">
            <a:extLst>
              <a:ext uri="{FF2B5EF4-FFF2-40B4-BE49-F238E27FC236}">
                <a16:creationId xmlns:a16="http://schemas.microsoft.com/office/drawing/2014/main" id="{908337EF-B038-2A37-3494-B4CC4DD82348}"/>
              </a:ext>
            </a:extLst>
          </p:cNvPr>
          <p:cNvSpPr txBox="1"/>
          <p:nvPr/>
        </p:nvSpPr>
        <p:spPr>
          <a:xfrm>
            <a:off x="1180285" y="15779014"/>
            <a:ext cx="10866638" cy="4031873"/>
          </a:xfrm>
          <a:prstGeom prst="rect">
            <a:avLst/>
          </a:prstGeom>
          <a:noFill/>
        </p:spPr>
        <p:txBody>
          <a:bodyPr wrap="square" lIns="91440" tIns="45720" rIns="91440" bIns="45720" rtlCol="0" anchor="t">
            <a:spAutoFit/>
          </a:bodyPr>
          <a:lstStyle/>
          <a:p>
            <a:pPr algn="just"/>
            <a:r>
              <a:rPr lang="en-GB" sz="3200" b="0" i="0" dirty="0">
                <a:solidFill>
                  <a:schemeClr val="accent1">
                    <a:lumMod val="50000"/>
                  </a:schemeClr>
                </a:solidFill>
                <a:effectLst/>
                <a:latin typeface="Arial"/>
                <a:cs typeface="Arial"/>
              </a:rPr>
              <a:t>The aim was to improve outcomes in children and young people (CYP) with wheeze and asthma in Tower Hamlets and to stop the monster days. Our objective was to improve asthma awareness in CYP, parents and school. Identify if it was possible and effective to do group consultations in school. Identify children who are at risk of having an asthma attack with poor asthma control and provide follow up in specialist Asthma clinic.</a:t>
            </a:r>
            <a:endParaRPr lang="en-GB" sz="3200" dirty="0">
              <a:solidFill>
                <a:schemeClr val="accent1">
                  <a:lumMod val="50000"/>
                </a:schemeClr>
              </a:solidFill>
              <a:latin typeface="Arial"/>
              <a:cs typeface="Arial"/>
            </a:endParaRPr>
          </a:p>
        </p:txBody>
      </p:sp>
      <p:sp>
        <p:nvSpPr>
          <p:cNvPr id="4" name="TextBox 3">
            <a:extLst>
              <a:ext uri="{FF2B5EF4-FFF2-40B4-BE49-F238E27FC236}">
                <a16:creationId xmlns:a16="http://schemas.microsoft.com/office/drawing/2014/main" id="{61646AD8-52F4-1A75-EF81-26DE24E1E7C1}"/>
              </a:ext>
            </a:extLst>
          </p:cNvPr>
          <p:cNvSpPr txBox="1"/>
          <p:nvPr/>
        </p:nvSpPr>
        <p:spPr>
          <a:xfrm>
            <a:off x="37205027" y="10231178"/>
            <a:ext cx="3247821" cy="1323439"/>
          </a:xfrm>
          <a:prstGeom prst="rect">
            <a:avLst/>
          </a:prstGeom>
          <a:noFill/>
        </p:spPr>
        <p:txBody>
          <a:bodyPr wrap="square" lIns="91440" tIns="45720" rIns="91440" bIns="45720" rtlCol="0" anchor="t">
            <a:spAutoFit/>
          </a:bodyPr>
          <a:lstStyle/>
          <a:p>
            <a:pPr algn="ctr"/>
            <a:r>
              <a:rPr lang="en-GB" sz="4000" dirty="0">
                <a:solidFill>
                  <a:schemeClr val="bg1"/>
                </a:solidFill>
              </a:rPr>
              <a:t>Having an </a:t>
            </a:r>
            <a:endParaRPr lang="en-US" sz="4000">
              <a:solidFill>
                <a:schemeClr val="bg1"/>
              </a:solidFill>
              <a:ea typeface="Calibri"/>
              <a:cs typeface="Calibri"/>
            </a:endParaRPr>
          </a:p>
          <a:p>
            <a:pPr algn="ctr"/>
            <a:r>
              <a:rPr lang="en-GB" sz="4000" dirty="0">
                <a:solidFill>
                  <a:schemeClr val="bg1"/>
                </a:solidFill>
              </a:rPr>
              <a:t>Asthma attack</a:t>
            </a:r>
            <a:endParaRPr lang="en-GB" sz="4000" dirty="0">
              <a:solidFill>
                <a:schemeClr val="bg1"/>
              </a:solidFill>
              <a:ea typeface="Calibri"/>
              <a:cs typeface="Calibri"/>
            </a:endParaRPr>
          </a:p>
        </p:txBody>
      </p:sp>
    </p:spTree>
    <p:extLst>
      <p:ext uri="{BB962C8B-B14F-4D97-AF65-F5344CB8AC3E}">
        <p14:creationId xmlns:p14="http://schemas.microsoft.com/office/powerpoint/2010/main" val="51752885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1003</Words>
  <Application>Microsoft Office PowerPoint</Application>
  <PresentationFormat>Custom</PresentationFormat>
  <Paragraphs>50</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FS Albert Web Regular</vt:lpstr>
      <vt:lpstr>Segoe UI</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Hadaway, Tori</cp:lastModifiedBy>
  <cp:revision>663</cp:revision>
  <dcterms:created xsi:type="dcterms:W3CDTF">2023-05-05T20:09:15Z</dcterms:created>
  <dcterms:modified xsi:type="dcterms:W3CDTF">2023-06-02T12:20:19Z</dcterms:modified>
</cp:coreProperties>
</file>